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305" r:id="rId3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578883BF-17A1-4981-B4AA-2F51DA539E6C}">
          <p14:sldIdLst>
            <p14:sldId id="256"/>
            <p14:sldId id="257"/>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5" autoAdjust="0"/>
    <p:restoredTop sz="94660"/>
  </p:normalViewPr>
  <p:slideViewPr>
    <p:cSldViewPr snapToGrid="0">
      <p:cViewPr varScale="1">
        <p:scale>
          <a:sx n="108" d="100"/>
          <a:sy n="108" d="100"/>
        </p:scale>
        <p:origin x="66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C616F6-0329-4E37-94EC-1CF40FB21D7B}" type="datetimeFigureOut">
              <a:rPr lang="tr-TR" smtClean="0"/>
              <a:t>22.04.2025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A8C5B6-9FB4-4D59-82D8-61EB5543BA5A}" type="slidenum">
              <a:rPr lang="tr-TR" smtClean="0"/>
              <a:t>‹#›</a:t>
            </a:fld>
            <a:endParaRPr lang="tr-TR"/>
          </a:p>
        </p:txBody>
      </p:sp>
    </p:spTree>
    <p:extLst>
      <p:ext uri="{BB962C8B-B14F-4D97-AF65-F5344CB8AC3E}">
        <p14:creationId xmlns:p14="http://schemas.microsoft.com/office/powerpoint/2010/main" val="2519939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DA8C5B6-9FB4-4D59-82D8-61EB5543BA5A}" type="slidenum">
              <a:rPr lang="tr-TR" smtClean="0"/>
              <a:t>36</a:t>
            </a:fld>
            <a:endParaRPr lang="tr-TR"/>
          </a:p>
        </p:txBody>
      </p:sp>
    </p:spTree>
    <p:extLst>
      <p:ext uri="{BB962C8B-B14F-4D97-AF65-F5344CB8AC3E}">
        <p14:creationId xmlns:p14="http://schemas.microsoft.com/office/powerpoint/2010/main" val="334648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DA8C5B6-9FB4-4D59-82D8-61EB5543BA5A}" type="slidenum">
              <a:rPr lang="tr-TR" smtClean="0"/>
              <a:t>37</a:t>
            </a:fld>
            <a:endParaRPr lang="tr-TR"/>
          </a:p>
        </p:txBody>
      </p:sp>
    </p:spTree>
    <p:extLst>
      <p:ext uri="{BB962C8B-B14F-4D97-AF65-F5344CB8AC3E}">
        <p14:creationId xmlns:p14="http://schemas.microsoft.com/office/powerpoint/2010/main" val="769935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5118AD-F0AD-2AFE-AC8E-346BC9AB4FD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4E66259-74FC-4D24-E002-FDB2CDED00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FCE0A0F9-7FB7-A455-F7AC-72D1B2B90FBA}"/>
              </a:ext>
            </a:extLst>
          </p:cNvPr>
          <p:cNvSpPr>
            <a:spLocks noGrp="1"/>
          </p:cNvSpPr>
          <p:nvPr>
            <p:ph type="dt" sz="half" idx="10"/>
          </p:nvPr>
        </p:nvSpPr>
        <p:spPr/>
        <p:txBody>
          <a:bodyPr/>
          <a:lstStyle/>
          <a:p>
            <a:fld id="{F89DB9CF-B591-4C86-B067-B9033D3B9005}" type="datetimeFigureOut">
              <a:rPr lang="tr-TR" smtClean="0"/>
              <a:t>22.04.2025</a:t>
            </a:fld>
            <a:endParaRPr lang="tr-TR"/>
          </a:p>
        </p:txBody>
      </p:sp>
      <p:sp>
        <p:nvSpPr>
          <p:cNvPr id="5" name="Alt Bilgi Yer Tutucusu 4">
            <a:extLst>
              <a:ext uri="{FF2B5EF4-FFF2-40B4-BE49-F238E27FC236}">
                <a16:creationId xmlns:a16="http://schemas.microsoft.com/office/drawing/2014/main" id="{7A3BDEDF-8AD0-A397-B3FF-84FC841A485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65A1C28-6CFD-9641-EEB2-9B6F33BA2841}"/>
              </a:ext>
            </a:extLst>
          </p:cNvPr>
          <p:cNvSpPr>
            <a:spLocks noGrp="1"/>
          </p:cNvSpPr>
          <p:nvPr>
            <p:ph type="sldNum" sz="quarter" idx="12"/>
          </p:nvPr>
        </p:nvSpPr>
        <p:spPr/>
        <p:txBody>
          <a:bodyPr/>
          <a:lstStyle/>
          <a:p>
            <a:fld id="{D5395EAF-F217-40E1-80BD-16683402291E}" type="slidenum">
              <a:rPr lang="tr-TR" smtClean="0"/>
              <a:t>‹#›</a:t>
            </a:fld>
            <a:endParaRPr lang="tr-TR"/>
          </a:p>
        </p:txBody>
      </p:sp>
    </p:spTree>
    <p:extLst>
      <p:ext uri="{BB962C8B-B14F-4D97-AF65-F5344CB8AC3E}">
        <p14:creationId xmlns:p14="http://schemas.microsoft.com/office/powerpoint/2010/main" val="4040947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BF351C-3448-C414-2959-7F845D44350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0328057-5E16-8C8C-C2E8-AABDCAD0AEF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494BC6D-1BDE-B691-32F5-1EA5B73BB4D9}"/>
              </a:ext>
            </a:extLst>
          </p:cNvPr>
          <p:cNvSpPr>
            <a:spLocks noGrp="1"/>
          </p:cNvSpPr>
          <p:nvPr>
            <p:ph type="dt" sz="half" idx="10"/>
          </p:nvPr>
        </p:nvSpPr>
        <p:spPr/>
        <p:txBody>
          <a:bodyPr/>
          <a:lstStyle/>
          <a:p>
            <a:fld id="{F89DB9CF-B591-4C86-B067-B9033D3B9005}" type="datetimeFigureOut">
              <a:rPr lang="tr-TR" smtClean="0"/>
              <a:t>22.04.2025</a:t>
            </a:fld>
            <a:endParaRPr lang="tr-TR"/>
          </a:p>
        </p:txBody>
      </p:sp>
      <p:sp>
        <p:nvSpPr>
          <p:cNvPr id="5" name="Alt Bilgi Yer Tutucusu 4">
            <a:extLst>
              <a:ext uri="{FF2B5EF4-FFF2-40B4-BE49-F238E27FC236}">
                <a16:creationId xmlns:a16="http://schemas.microsoft.com/office/drawing/2014/main" id="{68CFEF05-6224-C253-14F1-CB85BF8E388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727E0E3-FEE9-A817-AB2C-1962A7DB5F97}"/>
              </a:ext>
            </a:extLst>
          </p:cNvPr>
          <p:cNvSpPr>
            <a:spLocks noGrp="1"/>
          </p:cNvSpPr>
          <p:nvPr>
            <p:ph type="sldNum" sz="quarter" idx="12"/>
          </p:nvPr>
        </p:nvSpPr>
        <p:spPr/>
        <p:txBody>
          <a:bodyPr/>
          <a:lstStyle/>
          <a:p>
            <a:fld id="{D5395EAF-F217-40E1-80BD-16683402291E}" type="slidenum">
              <a:rPr lang="tr-TR" smtClean="0"/>
              <a:t>‹#›</a:t>
            </a:fld>
            <a:endParaRPr lang="tr-TR"/>
          </a:p>
        </p:txBody>
      </p:sp>
    </p:spTree>
    <p:extLst>
      <p:ext uri="{BB962C8B-B14F-4D97-AF65-F5344CB8AC3E}">
        <p14:creationId xmlns:p14="http://schemas.microsoft.com/office/powerpoint/2010/main" val="997678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F9A79E8-5338-ECA2-7138-07D5D235BA1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6FB58A1-FE7B-86FD-9C61-1668B6CDB83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8D64B63-957F-C9F3-BD49-9A2B7FEFCC93}"/>
              </a:ext>
            </a:extLst>
          </p:cNvPr>
          <p:cNvSpPr>
            <a:spLocks noGrp="1"/>
          </p:cNvSpPr>
          <p:nvPr>
            <p:ph type="dt" sz="half" idx="10"/>
          </p:nvPr>
        </p:nvSpPr>
        <p:spPr/>
        <p:txBody>
          <a:bodyPr/>
          <a:lstStyle/>
          <a:p>
            <a:fld id="{F89DB9CF-B591-4C86-B067-B9033D3B9005}" type="datetimeFigureOut">
              <a:rPr lang="tr-TR" smtClean="0"/>
              <a:t>22.04.2025</a:t>
            </a:fld>
            <a:endParaRPr lang="tr-TR"/>
          </a:p>
        </p:txBody>
      </p:sp>
      <p:sp>
        <p:nvSpPr>
          <p:cNvPr id="5" name="Alt Bilgi Yer Tutucusu 4">
            <a:extLst>
              <a:ext uri="{FF2B5EF4-FFF2-40B4-BE49-F238E27FC236}">
                <a16:creationId xmlns:a16="http://schemas.microsoft.com/office/drawing/2014/main" id="{A4797991-5A98-9875-1987-033C57D71B4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E4322F4-6311-A533-EDBB-A370ED5F7809}"/>
              </a:ext>
            </a:extLst>
          </p:cNvPr>
          <p:cNvSpPr>
            <a:spLocks noGrp="1"/>
          </p:cNvSpPr>
          <p:nvPr>
            <p:ph type="sldNum" sz="quarter" idx="12"/>
          </p:nvPr>
        </p:nvSpPr>
        <p:spPr/>
        <p:txBody>
          <a:bodyPr/>
          <a:lstStyle/>
          <a:p>
            <a:fld id="{D5395EAF-F217-40E1-80BD-16683402291E}" type="slidenum">
              <a:rPr lang="tr-TR" smtClean="0"/>
              <a:t>‹#›</a:t>
            </a:fld>
            <a:endParaRPr lang="tr-TR"/>
          </a:p>
        </p:txBody>
      </p:sp>
    </p:spTree>
    <p:extLst>
      <p:ext uri="{BB962C8B-B14F-4D97-AF65-F5344CB8AC3E}">
        <p14:creationId xmlns:p14="http://schemas.microsoft.com/office/powerpoint/2010/main" val="1191633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A1E7B2-E894-0FF4-5A29-D26F211C709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AC6F8F8-8AD3-06D9-4AD1-35900CAF5F6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2794F3A-E2F7-74D6-82B3-71684EC0B01B}"/>
              </a:ext>
            </a:extLst>
          </p:cNvPr>
          <p:cNvSpPr>
            <a:spLocks noGrp="1"/>
          </p:cNvSpPr>
          <p:nvPr>
            <p:ph type="dt" sz="half" idx="10"/>
          </p:nvPr>
        </p:nvSpPr>
        <p:spPr/>
        <p:txBody>
          <a:bodyPr/>
          <a:lstStyle/>
          <a:p>
            <a:fld id="{F89DB9CF-B591-4C86-B067-B9033D3B9005}" type="datetimeFigureOut">
              <a:rPr lang="tr-TR" smtClean="0"/>
              <a:t>22.04.2025</a:t>
            </a:fld>
            <a:endParaRPr lang="tr-TR"/>
          </a:p>
        </p:txBody>
      </p:sp>
      <p:sp>
        <p:nvSpPr>
          <p:cNvPr id="5" name="Alt Bilgi Yer Tutucusu 4">
            <a:extLst>
              <a:ext uri="{FF2B5EF4-FFF2-40B4-BE49-F238E27FC236}">
                <a16:creationId xmlns:a16="http://schemas.microsoft.com/office/drawing/2014/main" id="{C132D2DE-B862-279E-D367-84586010715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188B31D-49E9-1BD1-77CC-C14E0F2C3A42}"/>
              </a:ext>
            </a:extLst>
          </p:cNvPr>
          <p:cNvSpPr>
            <a:spLocks noGrp="1"/>
          </p:cNvSpPr>
          <p:nvPr>
            <p:ph type="sldNum" sz="quarter" idx="12"/>
          </p:nvPr>
        </p:nvSpPr>
        <p:spPr/>
        <p:txBody>
          <a:bodyPr/>
          <a:lstStyle/>
          <a:p>
            <a:fld id="{D5395EAF-F217-40E1-80BD-16683402291E}" type="slidenum">
              <a:rPr lang="tr-TR" smtClean="0"/>
              <a:t>‹#›</a:t>
            </a:fld>
            <a:endParaRPr lang="tr-TR"/>
          </a:p>
        </p:txBody>
      </p:sp>
    </p:spTree>
    <p:extLst>
      <p:ext uri="{BB962C8B-B14F-4D97-AF65-F5344CB8AC3E}">
        <p14:creationId xmlns:p14="http://schemas.microsoft.com/office/powerpoint/2010/main" val="2105731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9AF187-9DFB-DD38-A330-1DF47C7F829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7F3665F-C876-5F16-85C0-CE23999D6B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E14DA77-DA93-4503-5F25-A9EF44FF5352}"/>
              </a:ext>
            </a:extLst>
          </p:cNvPr>
          <p:cNvSpPr>
            <a:spLocks noGrp="1"/>
          </p:cNvSpPr>
          <p:nvPr>
            <p:ph type="dt" sz="half" idx="10"/>
          </p:nvPr>
        </p:nvSpPr>
        <p:spPr/>
        <p:txBody>
          <a:bodyPr/>
          <a:lstStyle/>
          <a:p>
            <a:fld id="{F89DB9CF-B591-4C86-B067-B9033D3B9005}" type="datetimeFigureOut">
              <a:rPr lang="tr-TR" smtClean="0"/>
              <a:t>22.04.2025</a:t>
            </a:fld>
            <a:endParaRPr lang="tr-TR"/>
          </a:p>
        </p:txBody>
      </p:sp>
      <p:sp>
        <p:nvSpPr>
          <p:cNvPr id="5" name="Alt Bilgi Yer Tutucusu 4">
            <a:extLst>
              <a:ext uri="{FF2B5EF4-FFF2-40B4-BE49-F238E27FC236}">
                <a16:creationId xmlns:a16="http://schemas.microsoft.com/office/drawing/2014/main" id="{BB661D7A-A715-9490-2524-645BE3AF464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171A923-4909-0235-9D9F-6E4935875A94}"/>
              </a:ext>
            </a:extLst>
          </p:cNvPr>
          <p:cNvSpPr>
            <a:spLocks noGrp="1"/>
          </p:cNvSpPr>
          <p:nvPr>
            <p:ph type="sldNum" sz="quarter" idx="12"/>
          </p:nvPr>
        </p:nvSpPr>
        <p:spPr/>
        <p:txBody>
          <a:bodyPr/>
          <a:lstStyle/>
          <a:p>
            <a:fld id="{D5395EAF-F217-40E1-80BD-16683402291E}" type="slidenum">
              <a:rPr lang="tr-TR" smtClean="0"/>
              <a:t>‹#›</a:t>
            </a:fld>
            <a:endParaRPr lang="tr-TR"/>
          </a:p>
        </p:txBody>
      </p:sp>
    </p:spTree>
    <p:extLst>
      <p:ext uri="{BB962C8B-B14F-4D97-AF65-F5344CB8AC3E}">
        <p14:creationId xmlns:p14="http://schemas.microsoft.com/office/powerpoint/2010/main" val="2962733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6AAAE5-B443-98E9-08C9-CD940FA6884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48EA654-2B7B-BF10-4854-20CB7FE0EF0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46E2AB5-2C03-B1D5-E9CC-395F71A388C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20ADE209-7B29-A09C-107C-A26FD04E2E55}"/>
              </a:ext>
            </a:extLst>
          </p:cNvPr>
          <p:cNvSpPr>
            <a:spLocks noGrp="1"/>
          </p:cNvSpPr>
          <p:nvPr>
            <p:ph type="dt" sz="half" idx="10"/>
          </p:nvPr>
        </p:nvSpPr>
        <p:spPr/>
        <p:txBody>
          <a:bodyPr/>
          <a:lstStyle/>
          <a:p>
            <a:fld id="{F89DB9CF-B591-4C86-B067-B9033D3B9005}" type="datetimeFigureOut">
              <a:rPr lang="tr-TR" smtClean="0"/>
              <a:t>22.04.2025</a:t>
            </a:fld>
            <a:endParaRPr lang="tr-TR"/>
          </a:p>
        </p:txBody>
      </p:sp>
      <p:sp>
        <p:nvSpPr>
          <p:cNvPr id="6" name="Alt Bilgi Yer Tutucusu 5">
            <a:extLst>
              <a:ext uri="{FF2B5EF4-FFF2-40B4-BE49-F238E27FC236}">
                <a16:creationId xmlns:a16="http://schemas.microsoft.com/office/drawing/2014/main" id="{8D871BCC-A48D-CDC6-FBF6-CE7DF389522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96CB930-475E-A9BE-C9D5-28F34DAB0550}"/>
              </a:ext>
            </a:extLst>
          </p:cNvPr>
          <p:cNvSpPr>
            <a:spLocks noGrp="1"/>
          </p:cNvSpPr>
          <p:nvPr>
            <p:ph type="sldNum" sz="quarter" idx="12"/>
          </p:nvPr>
        </p:nvSpPr>
        <p:spPr/>
        <p:txBody>
          <a:bodyPr/>
          <a:lstStyle/>
          <a:p>
            <a:fld id="{D5395EAF-F217-40E1-80BD-16683402291E}" type="slidenum">
              <a:rPr lang="tr-TR" smtClean="0"/>
              <a:t>‹#›</a:t>
            </a:fld>
            <a:endParaRPr lang="tr-TR"/>
          </a:p>
        </p:txBody>
      </p:sp>
    </p:spTree>
    <p:extLst>
      <p:ext uri="{BB962C8B-B14F-4D97-AF65-F5344CB8AC3E}">
        <p14:creationId xmlns:p14="http://schemas.microsoft.com/office/powerpoint/2010/main" val="3531772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5BA4C3-78B2-C858-6281-5BF083103A5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472D940-1A64-98F4-C60A-DCE97D3608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38D55FC-66D7-E875-0150-5979D97BC4F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C1DA5D1-E453-50DC-F31E-416D4E287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10B0D781-72BC-F65A-0022-7025EA8BAB0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866E3D8-B35F-A1DC-636E-C8684D4A7D3F}"/>
              </a:ext>
            </a:extLst>
          </p:cNvPr>
          <p:cNvSpPr>
            <a:spLocks noGrp="1"/>
          </p:cNvSpPr>
          <p:nvPr>
            <p:ph type="dt" sz="half" idx="10"/>
          </p:nvPr>
        </p:nvSpPr>
        <p:spPr/>
        <p:txBody>
          <a:bodyPr/>
          <a:lstStyle/>
          <a:p>
            <a:fld id="{F89DB9CF-B591-4C86-B067-B9033D3B9005}" type="datetimeFigureOut">
              <a:rPr lang="tr-TR" smtClean="0"/>
              <a:t>22.04.2025</a:t>
            </a:fld>
            <a:endParaRPr lang="tr-TR"/>
          </a:p>
        </p:txBody>
      </p:sp>
      <p:sp>
        <p:nvSpPr>
          <p:cNvPr id="8" name="Alt Bilgi Yer Tutucusu 7">
            <a:extLst>
              <a:ext uri="{FF2B5EF4-FFF2-40B4-BE49-F238E27FC236}">
                <a16:creationId xmlns:a16="http://schemas.microsoft.com/office/drawing/2014/main" id="{6D848D35-F206-AE00-809D-DAD6BCD6818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4E4F5A97-9119-CCF2-414B-A86CA64AAF37}"/>
              </a:ext>
            </a:extLst>
          </p:cNvPr>
          <p:cNvSpPr>
            <a:spLocks noGrp="1"/>
          </p:cNvSpPr>
          <p:nvPr>
            <p:ph type="sldNum" sz="quarter" idx="12"/>
          </p:nvPr>
        </p:nvSpPr>
        <p:spPr/>
        <p:txBody>
          <a:bodyPr/>
          <a:lstStyle/>
          <a:p>
            <a:fld id="{D5395EAF-F217-40E1-80BD-16683402291E}" type="slidenum">
              <a:rPr lang="tr-TR" smtClean="0"/>
              <a:t>‹#›</a:t>
            </a:fld>
            <a:endParaRPr lang="tr-TR"/>
          </a:p>
        </p:txBody>
      </p:sp>
    </p:spTree>
    <p:extLst>
      <p:ext uri="{BB962C8B-B14F-4D97-AF65-F5344CB8AC3E}">
        <p14:creationId xmlns:p14="http://schemas.microsoft.com/office/powerpoint/2010/main" val="3467512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8F9C58-5666-69DC-A6C6-2E91D73CC3B6}"/>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64F2F03-13F4-38E0-E3F1-1A3B11C516B6}"/>
              </a:ext>
            </a:extLst>
          </p:cNvPr>
          <p:cNvSpPr>
            <a:spLocks noGrp="1"/>
          </p:cNvSpPr>
          <p:nvPr>
            <p:ph type="dt" sz="half" idx="10"/>
          </p:nvPr>
        </p:nvSpPr>
        <p:spPr/>
        <p:txBody>
          <a:bodyPr/>
          <a:lstStyle/>
          <a:p>
            <a:fld id="{F89DB9CF-B591-4C86-B067-B9033D3B9005}" type="datetimeFigureOut">
              <a:rPr lang="tr-TR" smtClean="0"/>
              <a:t>22.04.2025</a:t>
            </a:fld>
            <a:endParaRPr lang="tr-TR"/>
          </a:p>
        </p:txBody>
      </p:sp>
      <p:sp>
        <p:nvSpPr>
          <p:cNvPr id="4" name="Alt Bilgi Yer Tutucusu 3">
            <a:extLst>
              <a:ext uri="{FF2B5EF4-FFF2-40B4-BE49-F238E27FC236}">
                <a16:creationId xmlns:a16="http://schemas.microsoft.com/office/drawing/2014/main" id="{6FF25DEB-BE79-B212-D403-2BCDC84EA185}"/>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40204692-C41C-414C-F6D3-74F2BD4E1B63}"/>
              </a:ext>
            </a:extLst>
          </p:cNvPr>
          <p:cNvSpPr>
            <a:spLocks noGrp="1"/>
          </p:cNvSpPr>
          <p:nvPr>
            <p:ph type="sldNum" sz="quarter" idx="12"/>
          </p:nvPr>
        </p:nvSpPr>
        <p:spPr/>
        <p:txBody>
          <a:bodyPr/>
          <a:lstStyle/>
          <a:p>
            <a:fld id="{D5395EAF-F217-40E1-80BD-16683402291E}" type="slidenum">
              <a:rPr lang="tr-TR" smtClean="0"/>
              <a:t>‹#›</a:t>
            </a:fld>
            <a:endParaRPr lang="tr-TR"/>
          </a:p>
        </p:txBody>
      </p:sp>
    </p:spTree>
    <p:extLst>
      <p:ext uri="{BB962C8B-B14F-4D97-AF65-F5344CB8AC3E}">
        <p14:creationId xmlns:p14="http://schemas.microsoft.com/office/powerpoint/2010/main" val="1261131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2AC2A2F-88F9-6C69-EEF0-CEC954B80032}"/>
              </a:ext>
            </a:extLst>
          </p:cNvPr>
          <p:cNvSpPr>
            <a:spLocks noGrp="1"/>
          </p:cNvSpPr>
          <p:nvPr>
            <p:ph type="dt" sz="half" idx="10"/>
          </p:nvPr>
        </p:nvSpPr>
        <p:spPr/>
        <p:txBody>
          <a:bodyPr/>
          <a:lstStyle/>
          <a:p>
            <a:fld id="{F89DB9CF-B591-4C86-B067-B9033D3B9005}" type="datetimeFigureOut">
              <a:rPr lang="tr-TR" smtClean="0"/>
              <a:t>22.04.2025</a:t>
            </a:fld>
            <a:endParaRPr lang="tr-TR"/>
          </a:p>
        </p:txBody>
      </p:sp>
      <p:sp>
        <p:nvSpPr>
          <p:cNvPr id="3" name="Alt Bilgi Yer Tutucusu 2">
            <a:extLst>
              <a:ext uri="{FF2B5EF4-FFF2-40B4-BE49-F238E27FC236}">
                <a16:creationId xmlns:a16="http://schemas.microsoft.com/office/drawing/2014/main" id="{96CF0D1A-09A1-A372-E9A1-AA5BD971821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873B1B6-578B-1905-4487-61E657E5822D}"/>
              </a:ext>
            </a:extLst>
          </p:cNvPr>
          <p:cNvSpPr>
            <a:spLocks noGrp="1"/>
          </p:cNvSpPr>
          <p:nvPr>
            <p:ph type="sldNum" sz="quarter" idx="12"/>
          </p:nvPr>
        </p:nvSpPr>
        <p:spPr/>
        <p:txBody>
          <a:bodyPr/>
          <a:lstStyle/>
          <a:p>
            <a:fld id="{D5395EAF-F217-40E1-80BD-16683402291E}" type="slidenum">
              <a:rPr lang="tr-TR" smtClean="0"/>
              <a:t>‹#›</a:t>
            </a:fld>
            <a:endParaRPr lang="tr-TR"/>
          </a:p>
        </p:txBody>
      </p:sp>
    </p:spTree>
    <p:extLst>
      <p:ext uri="{BB962C8B-B14F-4D97-AF65-F5344CB8AC3E}">
        <p14:creationId xmlns:p14="http://schemas.microsoft.com/office/powerpoint/2010/main" val="2157508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0A729A-15FB-7F06-7AC0-8D9F41D3425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D586608-DDAC-E66D-4172-F1C330B8FD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81BA65C-73E9-1D61-7A62-E6C5EDEEB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1E51C3B-0F6F-C158-82CB-CE47EE8DA53F}"/>
              </a:ext>
            </a:extLst>
          </p:cNvPr>
          <p:cNvSpPr>
            <a:spLocks noGrp="1"/>
          </p:cNvSpPr>
          <p:nvPr>
            <p:ph type="dt" sz="half" idx="10"/>
          </p:nvPr>
        </p:nvSpPr>
        <p:spPr/>
        <p:txBody>
          <a:bodyPr/>
          <a:lstStyle/>
          <a:p>
            <a:fld id="{F89DB9CF-B591-4C86-B067-B9033D3B9005}" type="datetimeFigureOut">
              <a:rPr lang="tr-TR" smtClean="0"/>
              <a:t>22.04.2025</a:t>
            </a:fld>
            <a:endParaRPr lang="tr-TR"/>
          </a:p>
        </p:txBody>
      </p:sp>
      <p:sp>
        <p:nvSpPr>
          <p:cNvPr id="6" name="Alt Bilgi Yer Tutucusu 5">
            <a:extLst>
              <a:ext uri="{FF2B5EF4-FFF2-40B4-BE49-F238E27FC236}">
                <a16:creationId xmlns:a16="http://schemas.microsoft.com/office/drawing/2014/main" id="{D3B7B811-5938-74FD-6AB9-0C77A2635D9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FE5D761-1A37-6641-E803-173326B1EB79}"/>
              </a:ext>
            </a:extLst>
          </p:cNvPr>
          <p:cNvSpPr>
            <a:spLocks noGrp="1"/>
          </p:cNvSpPr>
          <p:nvPr>
            <p:ph type="sldNum" sz="quarter" idx="12"/>
          </p:nvPr>
        </p:nvSpPr>
        <p:spPr/>
        <p:txBody>
          <a:bodyPr/>
          <a:lstStyle/>
          <a:p>
            <a:fld id="{D5395EAF-F217-40E1-80BD-16683402291E}" type="slidenum">
              <a:rPr lang="tr-TR" smtClean="0"/>
              <a:t>‹#›</a:t>
            </a:fld>
            <a:endParaRPr lang="tr-TR"/>
          </a:p>
        </p:txBody>
      </p:sp>
    </p:spTree>
    <p:extLst>
      <p:ext uri="{BB962C8B-B14F-4D97-AF65-F5344CB8AC3E}">
        <p14:creationId xmlns:p14="http://schemas.microsoft.com/office/powerpoint/2010/main" val="276107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7C94B0-801A-707B-24A9-A9952C2AA02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98B9342-2B0A-B2CB-45CE-F46D606EE1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F5246F4-F30D-E438-6A49-2388BE1D3A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67C4628-29B9-6ABD-B084-94274C09BB93}"/>
              </a:ext>
            </a:extLst>
          </p:cNvPr>
          <p:cNvSpPr>
            <a:spLocks noGrp="1"/>
          </p:cNvSpPr>
          <p:nvPr>
            <p:ph type="dt" sz="half" idx="10"/>
          </p:nvPr>
        </p:nvSpPr>
        <p:spPr/>
        <p:txBody>
          <a:bodyPr/>
          <a:lstStyle/>
          <a:p>
            <a:fld id="{F89DB9CF-B591-4C86-B067-B9033D3B9005}" type="datetimeFigureOut">
              <a:rPr lang="tr-TR" smtClean="0"/>
              <a:t>22.04.2025</a:t>
            </a:fld>
            <a:endParaRPr lang="tr-TR"/>
          </a:p>
        </p:txBody>
      </p:sp>
      <p:sp>
        <p:nvSpPr>
          <p:cNvPr id="6" name="Alt Bilgi Yer Tutucusu 5">
            <a:extLst>
              <a:ext uri="{FF2B5EF4-FFF2-40B4-BE49-F238E27FC236}">
                <a16:creationId xmlns:a16="http://schemas.microsoft.com/office/drawing/2014/main" id="{3007719D-40A6-E1D2-207A-F04129A8435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0F9F47D-300A-3605-3A6D-57A02D948E77}"/>
              </a:ext>
            </a:extLst>
          </p:cNvPr>
          <p:cNvSpPr>
            <a:spLocks noGrp="1"/>
          </p:cNvSpPr>
          <p:nvPr>
            <p:ph type="sldNum" sz="quarter" idx="12"/>
          </p:nvPr>
        </p:nvSpPr>
        <p:spPr/>
        <p:txBody>
          <a:bodyPr/>
          <a:lstStyle/>
          <a:p>
            <a:fld id="{D5395EAF-F217-40E1-80BD-16683402291E}" type="slidenum">
              <a:rPr lang="tr-TR" smtClean="0"/>
              <a:t>‹#›</a:t>
            </a:fld>
            <a:endParaRPr lang="tr-TR"/>
          </a:p>
        </p:txBody>
      </p:sp>
    </p:spTree>
    <p:extLst>
      <p:ext uri="{BB962C8B-B14F-4D97-AF65-F5344CB8AC3E}">
        <p14:creationId xmlns:p14="http://schemas.microsoft.com/office/powerpoint/2010/main" val="99750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346445C6-E4DA-7B42-04D4-B8EE7DC74A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7CEC76E-2F1E-EF37-C3A7-0F0CC78DE3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FD24E79-B005-493A-A341-B4BF072072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DB9CF-B591-4C86-B067-B9033D3B9005}" type="datetimeFigureOut">
              <a:rPr lang="tr-TR" smtClean="0"/>
              <a:t>22.04.2025</a:t>
            </a:fld>
            <a:endParaRPr lang="tr-TR"/>
          </a:p>
        </p:txBody>
      </p:sp>
      <p:sp>
        <p:nvSpPr>
          <p:cNvPr id="5" name="Alt Bilgi Yer Tutucusu 4">
            <a:extLst>
              <a:ext uri="{FF2B5EF4-FFF2-40B4-BE49-F238E27FC236}">
                <a16:creationId xmlns:a16="http://schemas.microsoft.com/office/drawing/2014/main" id="{C201C50E-0298-73B3-D092-E531C7F2F4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6FF0E55-9A91-A234-C55D-E415DBAD82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395EAF-F217-40E1-80BD-16683402291E}" type="slidenum">
              <a:rPr lang="tr-TR" smtClean="0"/>
              <a:t>‹#›</a:t>
            </a:fld>
            <a:endParaRPr lang="tr-TR"/>
          </a:p>
        </p:txBody>
      </p:sp>
    </p:spTree>
    <p:extLst>
      <p:ext uri="{BB962C8B-B14F-4D97-AF65-F5344CB8AC3E}">
        <p14:creationId xmlns:p14="http://schemas.microsoft.com/office/powerpoint/2010/main" val="11806631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9.emf"/></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5.emf"/></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6.e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9B7FB417-1145-119D-6A39-5E20833E53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7178" y="219547"/>
            <a:ext cx="3237643" cy="2387600"/>
          </a:xfrm>
          <a:prstGeom prst="rect">
            <a:avLst/>
          </a:prstGeom>
        </p:spPr>
      </p:pic>
      <p:pic>
        <p:nvPicPr>
          <p:cNvPr id="5" name="Resim 4">
            <a:extLst>
              <a:ext uri="{FF2B5EF4-FFF2-40B4-BE49-F238E27FC236}">
                <a16:creationId xmlns:a16="http://schemas.microsoft.com/office/drawing/2014/main" id="{3F03F9CF-6389-F9CE-97C7-937487CFA4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4117118"/>
            <a:ext cx="2414904" cy="2001460"/>
          </a:xfrm>
          <a:prstGeom prst="rect">
            <a:avLst/>
          </a:prstGeom>
          <a:noFill/>
          <a:ln>
            <a:noFill/>
          </a:ln>
        </p:spPr>
      </p:pic>
      <p:pic>
        <p:nvPicPr>
          <p:cNvPr id="6" name="Resim 5">
            <a:extLst>
              <a:ext uri="{FF2B5EF4-FFF2-40B4-BE49-F238E27FC236}">
                <a16:creationId xmlns:a16="http://schemas.microsoft.com/office/drawing/2014/main" id="{7076DBD4-B236-B554-C872-6F35218D10F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88546" y="4151890"/>
            <a:ext cx="2414905" cy="1966688"/>
          </a:xfrm>
          <a:prstGeom prst="rect">
            <a:avLst/>
          </a:prstGeom>
          <a:noFill/>
          <a:ln>
            <a:noFill/>
          </a:ln>
        </p:spPr>
      </p:pic>
      <p:pic>
        <p:nvPicPr>
          <p:cNvPr id="7" name="Resim 6">
            <a:extLst>
              <a:ext uri="{FF2B5EF4-FFF2-40B4-BE49-F238E27FC236}">
                <a16:creationId xmlns:a16="http://schemas.microsoft.com/office/drawing/2014/main" id="{2E4A2555-3EAF-0E6A-E6C5-A786FDA8DFA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57022" y="4092834"/>
            <a:ext cx="2210978" cy="2025744"/>
          </a:xfrm>
          <a:prstGeom prst="rect">
            <a:avLst/>
          </a:prstGeom>
          <a:noFill/>
          <a:ln>
            <a:noFill/>
          </a:ln>
        </p:spPr>
      </p:pic>
      <p:sp>
        <p:nvSpPr>
          <p:cNvPr id="8" name="Dikdörtgen 7">
            <a:extLst>
              <a:ext uri="{FF2B5EF4-FFF2-40B4-BE49-F238E27FC236}">
                <a16:creationId xmlns:a16="http://schemas.microsoft.com/office/drawing/2014/main" id="{62BE3B57-9FF5-7A0A-BF9E-3C04FB57A92B}"/>
              </a:ext>
            </a:extLst>
          </p:cNvPr>
          <p:cNvSpPr/>
          <p:nvPr/>
        </p:nvSpPr>
        <p:spPr>
          <a:xfrm>
            <a:off x="0" y="2743200"/>
            <a:ext cx="12191999" cy="1066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Başlık 9">
            <a:extLst>
              <a:ext uri="{FF2B5EF4-FFF2-40B4-BE49-F238E27FC236}">
                <a16:creationId xmlns:a16="http://schemas.microsoft.com/office/drawing/2014/main" id="{BB8C57DF-6E1C-F507-CB11-CD1E9AD342D4}"/>
              </a:ext>
            </a:extLst>
          </p:cNvPr>
          <p:cNvSpPr>
            <a:spLocks noGrp="1"/>
          </p:cNvSpPr>
          <p:nvPr>
            <p:ph type="ctrTitle"/>
          </p:nvPr>
        </p:nvSpPr>
        <p:spPr>
          <a:xfrm>
            <a:off x="1523998" y="1266566"/>
            <a:ext cx="9144000" cy="2387600"/>
          </a:xfrm>
        </p:spPr>
        <p:txBody>
          <a:bodyPr>
            <a:normAutofit/>
          </a:bodyPr>
          <a:lstStyle/>
          <a:p>
            <a:r>
              <a:rPr lang="tr-TR" sz="4000" b="1" dirty="0">
                <a:latin typeface="+mn-lt"/>
              </a:rPr>
              <a:t>KANAMALARDA İLK YARDIM</a:t>
            </a:r>
          </a:p>
        </p:txBody>
      </p:sp>
    </p:spTree>
    <p:extLst>
      <p:ext uri="{BB962C8B-B14F-4D97-AF65-F5344CB8AC3E}">
        <p14:creationId xmlns:p14="http://schemas.microsoft.com/office/powerpoint/2010/main" val="1287869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07D81314-C634-0824-D580-6A04C69BC06C}"/>
              </a:ext>
            </a:extLst>
          </p:cNvPr>
          <p:cNvSpPr txBox="1">
            <a:spLocks/>
          </p:cNvSpPr>
          <p:nvPr/>
        </p:nvSpPr>
        <p:spPr>
          <a:xfrm>
            <a:off x="0" y="0"/>
            <a:ext cx="12192000" cy="1305017"/>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solidFill>
                  <a:schemeClr val="tx1"/>
                </a:solidFill>
              </a:rPr>
              <a:t>  Dış Kanamalarda</a:t>
            </a:r>
          </a:p>
          <a:p>
            <a:r>
              <a:rPr lang="tr-TR" sz="2800" dirty="0">
                <a:solidFill>
                  <a:schemeClr val="tx1"/>
                </a:solidFill>
              </a:rPr>
              <a:t>   </a:t>
            </a:r>
            <a:r>
              <a:rPr lang="tr-TR" sz="2400" dirty="0">
                <a:solidFill>
                  <a:schemeClr val="tx1"/>
                </a:solidFill>
              </a:rPr>
              <a:t>İlk Yardım</a:t>
            </a:r>
            <a:endParaRPr lang="tr-TR" sz="2800" dirty="0">
              <a:solidFill>
                <a:schemeClr val="tx1"/>
              </a:solidFill>
            </a:endParaRPr>
          </a:p>
        </p:txBody>
      </p:sp>
      <p:sp>
        <p:nvSpPr>
          <p:cNvPr id="3" name="Dikdörtgen 2"/>
          <p:cNvSpPr/>
          <p:nvPr/>
        </p:nvSpPr>
        <p:spPr>
          <a:xfrm>
            <a:off x="0" y="2262437"/>
            <a:ext cx="11838710" cy="2651047"/>
          </a:xfrm>
          <a:prstGeom prst="rect">
            <a:avLst/>
          </a:prstGeom>
        </p:spPr>
        <p:txBody>
          <a:bodyPr wrap="square">
            <a:spAutoFit/>
          </a:bodyPr>
          <a:lstStyle/>
          <a:p>
            <a:pPr marL="540385">
              <a:lnSpc>
                <a:spcPct val="107000"/>
              </a:lnSpc>
              <a:spcAft>
                <a:spcPts val="800"/>
              </a:spcAft>
            </a:pPr>
            <a:r>
              <a:rPr lang="tr-TR" sz="2400" dirty="0">
                <a:latin typeface="Calibri" panose="020F0502020204030204" pitchFamily="34" charset="0"/>
                <a:ea typeface="Calibri" panose="020F0502020204030204" pitchFamily="34" charset="0"/>
                <a:cs typeface="Times New Roman" panose="02020603050405020304" pitchFamily="18" charset="0"/>
              </a:rPr>
              <a:t>Hayatı tehdit eden yaralanma varlığında hasta/yaralının en kısa sürede bir sağlık kuruluşuna ulaşımı sağlanmalıdır. Yaralanma ile kanama kontrolü arasındaki süre mümkün olduğunca kısa olmalıdır.</a:t>
            </a:r>
          </a:p>
          <a:p>
            <a:pPr marL="88328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Dış kanamalarda kanama yerine doğrudan bası uygulanır. </a:t>
            </a:r>
          </a:p>
          <a:p>
            <a:pPr marL="88328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Basınçlı bandaj, boğucu sargı (turnike) ve lokal soğuk uygulama da diğer önerilen kanama kontrolü yöntemleridir. </a:t>
            </a: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5203" y="294398"/>
            <a:ext cx="1106004" cy="716220"/>
          </a:xfrm>
          <a:prstGeom prst="rect">
            <a:avLst/>
          </a:prstGeom>
        </p:spPr>
      </p:pic>
    </p:spTree>
    <p:extLst>
      <p:ext uri="{BB962C8B-B14F-4D97-AF65-F5344CB8AC3E}">
        <p14:creationId xmlns:p14="http://schemas.microsoft.com/office/powerpoint/2010/main" val="2511980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2D89FEC5-E000-7A70-D3C0-8445BEE14864}"/>
              </a:ext>
            </a:extLst>
          </p:cNvPr>
          <p:cNvSpPr txBox="1">
            <a:spLocks/>
          </p:cNvSpPr>
          <p:nvPr/>
        </p:nvSpPr>
        <p:spPr>
          <a:xfrm>
            <a:off x="-1" y="1"/>
            <a:ext cx="12192000" cy="1368801"/>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solidFill>
                  <a:schemeClr val="tx1"/>
                </a:solidFill>
              </a:rPr>
              <a:t>  Dış Kanamalarda</a:t>
            </a:r>
          </a:p>
          <a:p>
            <a:r>
              <a:rPr lang="tr-TR" sz="2800" dirty="0">
                <a:solidFill>
                  <a:schemeClr val="tx1"/>
                </a:solidFill>
              </a:rPr>
              <a:t>   </a:t>
            </a:r>
            <a:r>
              <a:rPr lang="tr-TR" sz="2400" dirty="0">
                <a:solidFill>
                  <a:schemeClr val="tx1"/>
                </a:solidFill>
              </a:rPr>
              <a:t>İlk Yardım  </a:t>
            </a:r>
            <a:endParaRPr lang="tr-TR" sz="2800" dirty="0">
              <a:solidFill>
                <a:schemeClr val="tx1"/>
              </a:solidFill>
            </a:endParaRPr>
          </a:p>
        </p:txBody>
      </p:sp>
      <p:sp>
        <p:nvSpPr>
          <p:cNvPr id="3" name="Dikdörtgen 2"/>
          <p:cNvSpPr/>
          <p:nvPr/>
        </p:nvSpPr>
        <p:spPr>
          <a:xfrm>
            <a:off x="464126" y="2159277"/>
            <a:ext cx="11263745" cy="3338799"/>
          </a:xfrm>
          <a:prstGeom prst="rect">
            <a:avLst/>
          </a:prstGeom>
        </p:spPr>
        <p:txBody>
          <a:bodyPr wrap="square">
            <a:spAutoFit/>
          </a:bodyPr>
          <a:lstStyle/>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Hasta/yaralıyı sakinleştirmeye çalışılır.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 düz bir zemine sırt üstü yatırılır. (Bu işlem, olası bir baygınlık durumunda ortaya çıkabilecek ek yaralanmaları engeller. Ayrıca kan basıncının kontrolü ve vücudun aşağı bölgelerinde göllenen kanın dolaşıma katılmasına da katkıda bulunur).</a:t>
            </a:r>
          </a:p>
          <a:p>
            <a:pPr marL="342900" lvl="0"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Eğer yaralanma hafif düzeyde ise yaralıya oturur pozisyon verilir.</a:t>
            </a:r>
          </a:p>
          <a:p>
            <a:pPr marL="342900" lvl="0" indent="-342900">
              <a:lnSpc>
                <a:spcPct val="107000"/>
              </a:lnSpc>
              <a:buFont typeface="Arial" panose="020B0604020202020204" pitchFamily="34" charset="0"/>
              <a:buChar char="•"/>
            </a:pPr>
            <a:r>
              <a:rPr lang="tr-TR"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Hasta/yaralının yaşamsal fonksiyonları değerlendirilir. </a:t>
            </a:r>
          </a:p>
          <a:p>
            <a:pPr marL="342900" lvl="0" indent="-342900">
              <a:lnSpc>
                <a:spcPct val="107000"/>
              </a:lnSpc>
              <a:buFont typeface="Arial" panose="020B0604020202020204" pitchFamily="34" charset="0"/>
              <a:buChar char="•"/>
            </a:pPr>
            <a:r>
              <a:rPr lang="tr-TR"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Hayatı tehdit eden ve müdahale ile kontrol edemediğiniz bir dış kanama varsa ve olay yerindeki tek ilk yardımcı siz iseniz, hemen 112 acil yardım numarası aranır veya aratılır.</a:t>
            </a: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1867" y="430069"/>
            <a:ext cx="1106004" cy="716220"/>
          </a:xfrm>
          <a:prstGeom prst="rect">
            <a:avLst/>
          </a:prstGeom>
        </p:spPr>
      </p:pic>
    </p:spTree>
    <p:extLst>
      <p:ext uri="{BB962C8B-B14F-4D97-AF65-F5344CB8AC3E}">
        <p14:creationId xmlns:p14="http://schemas.microsoft.com/office/powerpoint/2010/main" val="4205686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BBD852FA-AD8A-C234-3B86-C225A1CB067A}"/>
              </a:ext>
            </a:extLst>
          </p:cNvPr>
          <p:cNvSpPr txBox="1">
            <a:spLocks/>
          </p:cNvSpPr>
          <p:nvPr/>
        </p:nvSpPr>
        <p:spPr>
          <a:xfrm>
            <a:off x="0" y="0"/>
            <a:ext cx="12192000" cy="1358283"/>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solidFill>
                  <a:schemeClr val="tx1"/>
                </a:solidFill>
              </a:rPr>
              <a:t>  Dış Kanamalarda </a:t>
            </a:r>
          </a:p>
          <a:p>
            <a:r>
              <a:rPr lang="tr-TR" sz="2800" dirty="0">
                <a:solidFill>
                  <a:schemeClr val="tx1"/>
                </a:solidFill>
              </a:rPr>
              <a:t>   </a:t>
            </a:r>
            <a:r>
              <a:rPr lang="tr-TR" sz="2400" dirty="0">
                <a:solidFill>
                  <a:schemeClr val="tx1"/>
                </a:solidFill>
              </a:rPr>
              <a:t>İlk Yardım </a:t>
            </a:r>
            <a:endParaRPr lang="tr-TR" sz="2800" dirty="0">
              <a:solidFill>
                <a:schemeClr val="tx1"/>
              </a:solidFill>
            </a:endParaRPr>
          </a:p>
        </p:txBody>
      </p:sp>
      <p:sp>
        <p:nvSpPr>
          <p:cNvPr id="3" name="Dikdörtgen 2"/>
          <p:cNvSpPr/>
          <p:nvPr/>
        </p:nvSpPr>
        <p:spPr>
          <a:xfrm>
            <a:off x="353291" y="2230581"/>
            <a:ext cx="11485418" cy="2050690"/>
          </a:xfrm>
          <a:prstGeom prst="rect">
            <a:avLst/>
          </a:prstGeom>
        </p:spPr>
        <p:txBody>
          <a:bodyPr wrap="square">
            <a:spAutoFit/>
          </a:bodyPr>
          <a:lstStyle/>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 mümkün olduğunca hareket ettirilmez.</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Yaralanma bölgesindeki saat, bilezik ve yüzük gibi takıları varsa çıkarılır.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Kanama bölgesi görülemiyorsa kanamanın kaynağını bulmak için kıyafetler çıkarılarak veya kesilerek yara açığa çıkarılır. </a:t>
            </a:r>
          </a:p>
          <a:p>
            <a:pPr marL="342900" lvl="0"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Hasta/yaralının kendi giysileri gibi temiz bir bez ile yara üzerine doğrudan bası uygulanır.</a:t>
            </a: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9692" y="321031"/>
            <a:ext cx="1106004" cy="716220"/>
          </a:xfrm>
          <a:prstGeom prst="rect">
            <a:avLst/>
          </a:prstGeom>
        </p:spPr>
      </p:pic>
    </p:spTree>
    <p:extLst>
      <p:ext uri="{BB962C8B-B14F-4D97-AF65-F5344CB8AC3E}">
        <p14:creationId xmlns:p14="http://schemas.microsoft.com/office/powerpoint/2010/main" val="257907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909F3ED-A086-EDC4-6BE3-F0B46A44AB75}"/>
              </a:ext>
            </a:extLst>
          </p:cNvPr>
          <p:cNvSpPr txBox="1">
            <a:spLocks/>
          </p:cNvSpPr>
          <p:nvPr/>
        </p:nvSpPr>
        <p:spPr>
          <a:xfrm>
            <a:off x="0" y="0"/>
            <a:ext cx="12192000" cy="1690687"/>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solidFill>
                  <a:schemeClr val="tx1"/>
                </a:solidFill>
              </a:rPr>
              <a:t>  Dış Kanamalarda</a:t>
            </a:r>
          </a:p>
          <a:p>
            <a:r>
              <a:rPr lang="tr-TR" sz="3600" dirty="0">
                <a:solidFill>
                  <a:schemeClr val="tx1"/>
                </a:solidFill>
              </a:rPr>
              <a:t>  </a:t>
            </a:r>
            <a:r>
              <a:rPr lang="tr-TR" sz="2400" dirty="0">
                <a:solidFill>
                  <a:schemeClr val="tx1"/>
                </a:solidFill>
              </a:rPr>
              <a:t>Doğrudan Bası Uygularken </a:t>
            </a:r>
            <a:endParaRPr lang="tr-TR" sz="2800" dirty="0">
              <a:solidFill>
                <a:schemeClr val="tx1"/>
              </a:solidFill>
            </a:endParaRPr>
          </a:p>
        </p:txBody>
      </p:sp>
      <p:sp>
        <p:nvSpPr>
          <p:cNvPr id="6" name="Dikdörtgen 5"/>
          <p:cNvSpPr/>
          <p:nvPr/>
        </p:nvSpPr>
        <p:spPr>
          <a:xfrm>
            <a:off x="141397" y="1763905"/>
            <a:ext cx="8631383" cy="4729500"/>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Yara üzerine en az 5 (beş) dakika boyunca bası uygulanır.</a:t>
            </a:r>
          </a:p>
          <a:p>
            <a:pPr marL="285750" indent="-28575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Kanama üzerindeki ilk bez ıslanırsa,</a:t>
            </a:r>
            <a:r>
              <a:rPr lang="tr-TR"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yerinden kaldırılmadan üzerine ikinci</a:t>
            </a:r>
            <a:r>
              <a:rPr lang="tr-TR"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bez koyularak basıya devam edilir. İlk yerleştirilen malzemenin yenisiyle değiştirilmesi, kanamayı kontrol altına almayı zorlaştıracağı gibi kontrol altındaki kanamaların da yeniden kanamaya başlamasına sebep olabilir. </a:t>
            </a:r>
          </a:p>
          <a:p>
            <a:pPr marL="285750" indent="-28575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Kanama 10 dakika içinde durmazsa, ilk yerleştirilen</a:t>
            </a:r>
            <a:r>
              <a:rPr lang="tr-TR"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bezin üzerine daha fazla bez eklenir ve daha geniş bir alana daha sıkı bir şekilde bastırılır. </a:t>
            </a:r>
          </a:p>
          <a:p>
            <a:pPr marL="285750" indent="-28575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Doğrudan basıda kullandığımız malzemeyi sabit tutmak için </a:t>
            </a:r>
            <a:r>
              <a:rPr lang="tr-TR" sz="2400" b="1" dirty="0">
                <a:latin typeface="Calibri" panose="020F0502020204030204" pitchFamily="34" charset="0"/>
                <a:ea typeface="Calibri" panose="020F0502020204030204" pitchFamily="34" charset="0"/>
                <a:cs typeface="Times New Roman" panose="02020603050405020304" pitchFamily="18" charset="0"/>
              </a:rPr>
              <a:t>basınçlı bandaj </a:t>
            </a:r>
            <a:r>
              <a:rPr lang="tr-TR" sz="2400" dirty="0">
                <a:latin typeface="Calibri" panose="020F0502020204030204" pitchFamily="34" charset="0"/>
                <a:ea typeface="Calibri" panose="020F0502020204030204" pitchFamily="34" charset="0"/>
                <a:cs typeface="Times New Roman" panose="02020603050405020304" pitchFamily="18" charset="0"/>
              </a:rPr>
              <a:t>uygulanır. </a:t>
            </a:r>
          </a:p>
        </p:txBody>
      </p:sp>
      <p:pic>
        <p:nvPicPr>
          <p:cNvPr id="5" name="Resim 4">
            <a:extLst>
              <a:ext uri="{FF2B5EF4-FFF2-40B4-BE49-F238E27FC236}">
                <a16:creationId xmlns:a16="http://schemas.microsoft.com/office/drawing/2014/main" id="{19DB5014-4720-D74B-A279-0D9F3D281B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6910" y="2660073"/>
            <a:ext cx="3183693" cy="2937164"/>
          </a:xfrm>
          <a:prstGeom prst="rect">
            <a:avLst/>
          </a:prstGeom>
        </p:spPr>
      </p:pic>
      <p:pic>
        <p:nvPicPr>
          <p:cNvPr id="7" name="Resim 6">
            <a:extLst>
              <a:ext uri="{FF2B5EF4-FFF2-40B4-BE49-F238E27FC236}">
                <a16:creationId xmlns:a16="http://schemas.microsoft.com/office/drawing/2014/main" id="{34D9FE66-9D6B-DA55-1565-EF62F22FF3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8756" y="403466"/>
            <a:ext cx="1106004" cy="716220"/>
          </a:xfrm>
          <a:prstGeom prst="rect">
            <a:avLst/>
          </a:prstGeom>
        </p:spPr>
      </p:pic>
    </p:spTree>
    <p:extLst>
      <p:ext uri="{BB962C8B-B14F-4D97-AF65-F5344CB8AC3E}">
        <p14:creationId xmlns:p14="http://schemas.microsoft.com/office/powerpoint/2010/main" val="3322928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6FA38267-386E-3451-6534-112E01F3A729}"/>
              </a:ext>
            </a:extLst>
          </p:cNvPr>
          <p:cNvSpPr txBox="1">
            <a:spLocks/>
          </p:cNvSpPr>
          <p:nvPr/>
        </p:nvSpPr>
        <p:spPr>
          <a:xfrm>
            <a:off x="0" y="0"/>
            <a:ext cx="12192000" cy="1690687"/>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Dış Kanamalarda</a:t>
            </a:r>
          </a:p>
          <a:p>
            <a:r>
              <a:rPr lang="tr-TR" sz="3200" b="1" dirty="0">
                <a:solidFill>
                  <a:schemeClr val="tx1"/>
                </a:solidFill>
              </a:rPr>
              <a:t>   </a:t>
            </a:r>
            <a:r>
              <a:rPr lang="tr-TR" sz="2400" dirty="0">
                <a:solidFill>
                  <a:schemeClr val="tx1"/>
                </a:solidFill>
              </a:rPr>
              <a:t>Basınçlı Bandajı Uygularken </a:t>
            </a:r>
            <a:endParaRPr lang="tr-TR" sz="3200" dirty="0">
              <a:solidFill>
                <a:schemeClr val="tx1"/>
              </a:solidFill>
            </a:endParaRPr>
          </a:p>
        </p:txBody>
      </p:sp>
      <p:sp>
        <p:nvSpPr>
          <p:cNvPr id="3" name="Dikdörtgen 2"/>
          <p:cNvSpPr/>
          <p:nvPr/>
        </p:nvSpPr>
        <p:spPr>
          <a:xfrm>
            <a:off x="-385011" y="2036112"/>
            <a:ext cx="10109582" cy="4934684"/>
          </a:xfrm>
          <a:prstGeom prst="rect">
            <a:avLst/>
          </a:prstGeom>
        </p:spPr>
        <p:txBody>
          <a:bodyPr wrap="square">
            <a:spAutoFit/>
          </a:bodyPr>
          <a:lstStyle/>
          <a:p>
            <a:pPr marL="793115" indent="-342900" algn="just">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Basınçlı bandaj sizin gerekli hallerde hastanın başından kısa süreliğine de olsa ayrılmanıza ve hala 112 acil yardım numarasını aramadıysanız aramak için size gerekli zaman açısından izin verecektir.</a:t>
            </a:r>
          </a:p>
          <a:p>
            <a:pPr marL="793115" indent="-342900" algn="just">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Ayrıca hasta/yaralının nakli sırasında kolaylık sağlayacaktır. </a:t>
            </a:r>
          </a:p>
          <a:p>
            <a:pPr marL="793115" indent="-342900" algn="just">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Ortamda başka hasta/yaralı varsa onlara müdahale etmenize de fırsat verecektir.</a:t>
            </a:r>
          </a:p>
          <a:p>
            <a:pPr marL="2164715" lvl="3" indent="-342900" algn="just">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Bunun için yara üzerine temiz bir bez yerleştirdikten sonra sargı bezi veya tülbent, kravat ve benzeri bir malzeme ile uzuv sıkıca sarılır.</a:t>
            </a:r>
          </a:p>
          <a:p>
            <a:pPr marL="2164715" lvl="3" indent="-342900" algn="just">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Dolaşımı kesecek kadar sıkı uygulanmaz.</a:t>
            </a:r>
          </a:p>
          <a:p>
            <a:pPr marL="793115" indent="-342900" algn="just">
              <a:lnSpc>
                <a:spcPct val="107000"/>
              </a:lnSpc>
              <a:spcAft>
                <a:spcPts val="800"/>
              </a:spcAft>
              <a:buFont typeface="Arial" panose="020B0604020202020204" pitchFamily="34" charset="0"/>
              <a:buChar char="•"/>
            </a:pPr>
            <a:endParaRPr lang="tr-T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Resim 4">
            <a:extLst>
              <a:ext uri="{FF2B5EF4-FFF2-40B4-BE49-F238E27FC236}">
                <a16:creationId xmlns:a16="http://schemas.microsoft.com/office/drawing/2014/main" id="{983A07AC-C777-4C45-A7CB-270462FF49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0247" y="2495411"/>
            <a:ext cx="2000568" cy="2786451"/>
          </a:xfrm>
          <a:prstGeom prst="rect">
            <a:avLst/>
          </a:prstGeom>
        </p:spPr>
      </p:pic>
      <p:pic>
        <p:nvPicPr>
          <p:cNvPr id="6" name="Resim 5">
            <a:extLst>
              <a:ext uri="{FF2B5EF4-FFF2-40B4-BE49-F238E27FC236}">
                <a16:creationId xmlns:a16="http://schemas.microsoft.com/office/drawing/2014/main" id="{34D9FE66-9D6B-DA55-1565-EF62F22FF3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5203" y="487233"/>
            <a:ext cx="1106004" cy="716220"/>
          </a:xfrm>
          <a:prstGeom prst="rect">
            <a:avLst/>
          </a:prstGeom>
        </p:spPr>
      </p:pic>
    </p:spTree>
    <p:extLst>
      <p:ext uri="{BB962C8B-B14F-4D97-AF65-F5344CB8AC3E}">
        <p14:creationId xmlns:p14="http://schemas.microsoft.com/office/powerpoint/2010/main" val="3126136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B6869A65-1EB3-B5F1-0488-A76090BB17EE}"/>
              </a:ext>
            </a:extLst>
          </p:cNvPr>
          <p:cNvSpPr txBox="1">
            <a:spLocks/>
          </p:cNvSpPr>
          <p:nvPr/>
        </p:nvSpPr>
        <p:spPr>
          <a:xfrm>
            <a:off x="0" y="0"/>
            <a:ext cx="12192000" cy="1719716"/>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Dış Kanamalarda</a:t>
            </a:r>
            <a:endParaRPr lang="tr-TR" sz="4000" dirty="0">
              <a:solidFill>
                <a:schemeClr val="tx1"/>
              </a:solidFill>
            </a:endParaRPr>
          </a:p>
          <a:p>
            <a:r>
              <a:rPr lang="tr-TR" sz="3200" b="1" i="1" dirty="0">
                <a:solidFill>
                  <a:schemeClr val="tx1"/>
                </a:solidFill>
              </a:rPr>
              <a:t>   </a:t>
            </a:r>
            <a:r>
              <a:rPr lang="tr-TR" sz="2400" dirty="0">
                <a:solidFill>
                  <a:schemeClr val="tx1"/>
                </a:solidFill>
              </a:rPr>
              <a:t>Basınçlı Bandajı Uygularken </a:t>
            </a:r>
            <a:endParaRPr lang="tr-TR" sz="3200" dirty="0">
              <a:solidFill>
                <a:schemeClr val="tx1"/>
              </a:solidFill>
            </a:endParaRPr>
          </a:p>
        </p:txBody>
      </p:sp>
      <p:sp>
        <p:nvSpPr>
          <p:cNvPr id="3" name="Dikdörtgen 2"/>
          <p:cNvSpPr/>
          <p:nvPr/>
        </p:nvSpPr>
        <p:spPr>
          <a:xfrm>
            <a:off x="290945" y="2001018"/>
            <a:ext cx="11499273" cy="4129144"/>
          </a:xfrm>
          <a:prstGeom prst="rect">
            <a:avLst/>
          </a:prstGeom>
        </p:spPr>
        <p:txBody>
          <a:bodyPr wrap="square">
            <a:spAutoFit/>
          </a:bodyPr>
          <a:lstStyle/>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Bandajın çok sıkı olduğuna dair işaretlere (artan ağrı, uyuşma veya karıncalanma, ciltte renk değişikliği ve kaslarda işlev kaybı) dikkat edilir.</a:t>
            </a:r>
          </a:p>
          <a:p>
            <a:pPr marL="342900" lvl="0" indent="-342900">
              <a:lnSpc>
                <a:spcPct val="107000"/>
              </a:lnSpc>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Doğrudan bası ve basınçlı bandaj ile durdurulamayan ve hayatı tehdit eden ciddi uzuv (kol ve bacak) kanamalarında </a:t>
            </a:r>
            <a:r>
              <a:rPr lang="tr-TR" sz="2400" b="1" dirty="0">
                <a:latin typeface="Calibri" panose="020F0502020204030204" pitchFamily="34" charset="0"/>
                <a:ea typeface="Calibri" panose="020F0502020204030204" pitchFamily="34" charset="0"/>
                <a:cs typeface="Times New Roman" panose="02020603050405020304" pitchFamily="18" charset="0"/>
              </a:rPr>
              <a:t>turnike </a:t>
            </a:r>
            <a:r>
              <a:rPr lang="tr-TR" sz="2400" dirty="0">
                <a:latin typeface="Calibri" panose="020F0502020204030204" pitchFamily="34" charset="0"/>
                <a:ea typeface="Calibri" panose="020F0502020204030204" pitchFamily="34" charset="0"/>
                <a:cs typeface="Times New Roman" panose="02020603050405020304" pitchFamily="18" charset="0"/>
              </a:rPr>
              <a:t>uygulanır. </a:t>
            </a:r>
            <a:r>
              <a:rPr lang="tr-TR"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Ayrıca ortamda müdahale edilecek çok sayıda hasta/ yaralı bulunması durumunda veya uzuv kopması şeklinde olan yaralanmalarda da turnike uygulanabilir.</a:t>
            </a:r>
          </a:p>
          <a:p>
            <a:pPr marL="342900" lvl="0" indent="-342900">
              <a:lnSpc>
                <a:spcPct val="107000"/>
              </a:lnSpc>
              <a:spcAft>
                <a:spcPts val="800"/>
              </a:spcAft>
              <a:buFont typeface="Arial" panose="020B0604020202020204" pitchFamily="34" charset="0"/>
              <a:buChar char="•"/>
            </a:pPr>
            <a:r>
              <a:rPr lang="tr-TR"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Turnike uygulaması kanamayı durdurmakla birlikte, kan akımını tamamen durdurarak ciddi doku hasarı ve buna bağlı uzuv kaybına neden olabilir. Bu yüzden turnike uygulama kararı dikkatli alınmalıdır.</a:t>
            </a:r>
          </a:p>
          <a:p>
            <a:pPr marL="342900" lvl="0" indent="-342900">
              <a:lnSpc>
                <a:spcPct val="107000"/>
              </a:lnSpc>
              <a:spcAft>
                <a:spcPts val="0"/>
              </a:spcAft>
              <a:buFont typeface="Arial" panose="020B0604020202020204" pitchFamily="34" charset="0"/>
              <a:buChar char="•"/>
            </a:pPr>
            <a:endParaRPr lang="tr-T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Resim 3">
            <a:extLst>
              <a:ext uri="{FF2B5EF4-FFF2-40B4-BE49-F238E27FC236}">
                <a16:creationId xmlns:a16="http://schemas.microsoft.com/office/drawing/2014/main" id="{99EAA40A-5995-4594-8940-EF72493A267E}"/>
              </a:ext>
            </a:extLst>
          </p:cNvPr>
          <p:cNvPicPr>
            <a:picLocks noChangeAspect="1"/>
          </p:cNvPicPr>
          <p:nvPr/>
        </p:nvPicPr>
        <p:blipFill>
          <a:blip r:embed="rId2"/>
          <a:stretch>
            <a:fillRect/>
          </a:stretch>
        </p:blipFill>
        <p:spPr>
          <a:xfrm>
            <a:off x="10686746" y="503212"/>
            <a:ext cx="1103472" cy="713294"/>
          </a:xfrm>
          <a:prstGeom prst="rect">
            <a:avLst/>
          </a:prstGeom>
        </p:spPr>
      </p:pic>
    </p:spTree>
    <p:extLst>
      <p:ext uri="{BB962C8B-B14F-4D97-AF65-F5344CB8AC3E}">
        <p14:creationId xmlns:p14="http://schemas.microsoft.com/office/powerpoint/2010/main" val="7656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49731" y="1958834"/>
            <a:ext cx="11565178" cy="2951770"/>
          </a:xfrm>
          <a:prstGeom prst="rect">
            <a:avLst/>
          </a:prstGeom>
        </p:spPr>
        <p:txBody>
          <a:bodyPr wrap="square">
            <a:spAutoFit/>
          </a:bodyPr>
          <a:lstStyle/>
          <a:p>
            <a:pPr marL="342900" lvl="0" indent="-342900">
              <a:lnSpc>
                <a:spcPct val="107000"/>
              </a:lnSpc>
              <a:spcAft>
                <a:spcPts val="800"/>
              </a:spcAft>
              <a:buFont typeface="Arial" panose="020B0604020202020204" pitchFamily="34" charset="0"/>
              <a:buChar char="•"/>
            </a:pPr>
            <a:r>
              <a:rPr lang="tr-TR" sz="2400" dirty="0">
                <a:ea typeface="Calibri" panose="020F0502020204030204" pitchFamily="34" charset="0"/>
                <a:cs typeface="Times New Roman" panose="02020603050405020304" pitchFamily="18" charset="0"/>
              </a:rPr>
              <a:t>Turnike uygulamasında kullanılacak malzeme en az 5-10 cm genişliğinde (geniş, esnemeyen bir sargı veya kumaş) olmalıdır. Cildi keserek hasara yol açabileceklerinden dolayı ip ve tel gibi kesici malzemeler ise kullanılmamalıdır.</a:t>
            </a:r>
          </a:p>
          <a:p>
            <a:pPr marL="342900" indent="-342900">
              <a:lnSpc>
                <a:spcPct val="107000"/>
              </a:lnSpc>
              <a:spcAft>
                <a:spcPts val="800"/>
              </a:spcAft>
              <a:buFont typeface="Arial" panose="020B0604020202020204" pitchFamily="34" charset="0"/>
              <a:buChar char="•"/>
            </a:pPr>
            <a:r>
              <a:rPr lang="tr-TR" sz="2400" dirty="0"/>
              <a:t>Turnikeyi sıkmak ve gevşetmek için tahta parçası ve kalem gibi malzemeler turnikenin düğümünde kullanılabilir. Böylece istenildiğinde kan dolaşımına izin verilerek doku hasarı ihtimali düşürülür.</a:t>
            </a:r>
          </a:p>
          <a:p>
            <a:pPr marL="342900" lvl="0" indent="-342900">
              <a:lnSpc>
                <a:spcPct val="107000"/>
              </a:lnSpc>
              <a:spcAft>
                <a:spcPts val="800"/>
              </a:spcAft>
              <a:buFont typeface="Symbol" panose="05050102010706020507" pitchFamily="18" charset="2"/>
              <a:buChar char=""/>
            </a:pP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Başlık 3">
            <a:extLst>
              <a:ext uri="{FF2B5EF4-FFF2-40B4-BE49-F238E27FC236}">
                <a16:creationId xmlns:a16="http://schemas.microsoft.com/office/drawing/2014/main" id="{B6869A65-1EB3-B5F1-0488-A76090BB17EE}"/>
              </a:ext>
            </a:extLst>
          </p:cNvPr>
          <p:cNvSpPr txBox="1">
            <a:spLocks/>
          </p:cNvSpPr>
          <p:nvPr/>
        </p:nvSpPr>
        <p:spPr>
          <a:xfrm>
            <a:off x="0" y="0"/>
            <a:ext cx="12192000" cy="1674597"/>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Dış Kanamalarda</a:t>
            </a:r>
            <a:endParaRPr lang="tr-TR" sz="4000" dirty="0">
              <a:solidFill>
                <a:schemeClr val="tx1"/>
              </a:solidFill>
            </a:endParaRPr>
          </a:p>
          <a:p>
            <a:r>
              <a:rPr lang="tr-TR" sz="3200" i="1" dirty="0">
                <a:solidFill>
                  <a:schemeClr val="tx1"/>
                </a:solidFill>
              </a:rPr>
              <a:t>   </a:t>
            </a:r>
            <a:r>
              <a:rPr lang="tr-TR" sz="2400" dirty="0">
                <a:solidFill>
                  <a:schemeClr val="tx1"/>
                </a:solidFill>
              </a:rPr>
              <a:t>Basınçlı Bandajı Uygularken </a:t>
            </a:r>
            <a:endParaRPr lang="tr-TR" sz="2800" dirty="0">
              <a:solidFill>
                <a:schemeClr val="tx1"/>
              </a:solidFill>
            </a:endParaRPr>
          </a:p>
          <a:p>
            <a:endParaRPr lang="tr-TR" sz="2000" dirty="0">
              <a:solidFill>
                <a:schemeClr val="tx1"/>
              </a:solidFill>
            </a:endParaRPr>
          </a:p>
        </p:txBody>
      </p:sp>
      <p:pic>
        <p:nvPicPr>
          <p:cNvPr id="5" name="Resim 4"/>
          <p:cNvPicPr/>
          <p:nvPr/>
        </p:nvPicPr>
        <p:blipFill>
          <a:blip r:embed="rId2">
            <a:extLst>
              <a:ext uri="{28A0092B-C50C-407E-A947-70E740481C1C}">
                <a14:useLocalDpi xmlns:a14="http://schemas.microsoft.com/office/drawing/2010/main" val="0"/>
              </a:ext>
            </a:extLst>
          </a:blip>
          <a:srcRect/>
          <a:stretch>
            <a:fillRect/>
          </a:stretch>
        </p:blipFill>
        <p:spPr bwMode="auto">
          <a:xfrm>
            <a:off x="1174720" y="4737868"/>
            <a:ext cx="2261870" cy="1684020"/>
          </a:xfrm>
          <a:prstGeom prst="rect">
            <a:avLst/>
          </a:prstGeom>
          <a:noFill/>
          <a:ln>
            <a:noFill/>
          </a:ln>
        </p:spPr>
      </p:pic>
      <p:pic>
        <p:nvPicPr>
          <p:cNvPr id="6" name="Resim 5"/>
          <p:cNvPicPr/>
          <p:nvPr/>
        </p:nvPicPr>
        <p:blipFill>
          <a:blip r:embed="rId3">
            <a:extLst>
              <a:ext uri="{28A0092B-C50C-407E-A947-70E740481C1C}">
                <a14:useLocalDpi xmlns:a14="http://schemas.microsoft.com/office/drawing/2010/main" val="0"/>
              </a:ext>
            </a:extLst>
          </a:blip>
          <a:srcRect/>
          <a:stretch>
            <a:fillRect/>
          </a:stretch>
        </p:blipFill>
        <p:spPr bwMode="auto">
          <a:xfrm>
            <a:off x="4561658" y="4737868"/>
            <a:ext cx="2251075" cy="1662430"/>
          </a:xfrm>
          <a:prstGeom prst="rect">
            <a:avLst/>
          </a:prstGeom>
          <a:noFill/>
          <a:ln>
            <a:noFill/>
          </a:ln>
        </p:spPr>
      </p:pic>
      <p:pic>
        <p:nvPicPr>
          <p:cNvPr id="7" name="Resim 6"/>
          <p:cNvPicPr/>
          <p:nvPr/>
        </p:nvPicPr>
        <p:blipFill>
          <a:blip r:embed="rId4">
            <a:extLst>
              <a:ext uri="{28A0092B-C50C-407E-A947-70E740481C1C}">
                <a14:useLocalDpi xmlns:a14="http://schemas.microsoft.com/office/drawing/2010/main" val="0"/>
              </a:ext>
            </a:extLst>
          </a:blip>
          <a:srcRect/>
          <a:stretch>
            <a:fillRect/>
          </a:stretch>
        </p:blipFill>
        <p:spPr bwMode="auto">
          <a:xfrm>
            <a:off x="7937802" y="4737868"/>
            <a:ext cx="2610485" cy="1809750"/>
          </a:xfrm>
          <a:prstGeom prst="rect">
            <a:avLst/>
          </a:prstGeom>
          <a:noFill/>
          <a:ln>
            <a:noFill/>
          </a:ln>
        </p:spPr>
      </p:pic>
      <p:pic>
        <p:nvPicPr>
          <p:cNvPr id="9" name="Resim 8">
            <a:extLst>
              <a:ext uri="{FF2B5EF4-FFF2-40B4-BE49-F238E27FC236}">
                <a16:creationId xmlns:a16="http://schemas.microsoft.com/office/drawing/2014/main" id="{34D9FE66-9D6B-DA55-1565-EF62F22FF3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48287" y="447550"/>
            <a:ext cx="1106004" cy="716220"/>
          </a:xfrm>
          <a:prstGeom prst="rect">
            <a:avLst/>
          </a:prstGeom>
        </p:spPr>
      </p:pic>
    </p:spTree>
    <p:extLst>
      <p:ext uri="{BB962C8B-B14F-4D97-AF65-F5344CB8AC3E}">
        <p14:creationId xmlns:p14="http://schemas.microsoft.com/office/powerpoint/2010/main" val="1917325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3458F0AC-6FCB-9D21-29B5-7AA596D144FA}"/>
              </a:ext>
            </a:extLst>
          </p:cNvPr>
          <p:cNvSpPr txBox="1">
            <a:spLocks/>
          </p:cNvSpPr>
          <p:nvPr/>
        </p:nvSpPr>
        <p:spPr>
          <a:xfrm>
            <a:off x="0" y="1"/>
            <a:ext cx="12192000" cy="1411550"/>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Turnike Uygularken </a:t>
            </a:r>
            <a:endParaRPr lang="tr-TR" sz="4000" dirty="0">
              <a:solidFill>
                <a:schemeClr val="tx1"/>
              </a:solidFill>
            </a:endParaRPr>
          </a:p>
        </p:txBody>
      </p:sp>
      <p:sp>
        <p:nvSpPr>
          <p:cNvPr id="3" name="Dikdörtgen 2"/>
          <p:cNvSpPr/>
          <p:nvPr/>
        </p:nvSpPr>
        <p:spPr>
          <a:xfrm>
            <a:off x="450272" y="1995359"/>
            <a:ext cx="11291455" cy="4421723"/>
          </a:xfrm>
          <a:prstGeom prst="rect">
            <a:avLst/>
          </a:prstGeom>
        </p:spPr>
        <p:txBody>
          <a:bodyPr wrap="square">
            <a:spAutoFit/>
          </a:bodyPr>
          <a:lstStyle/>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Turnike, kol ve uyluk gibi tek kemikli bölgelere uygulanır.</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 Ön kol ve bacağa, el ve ayağın beslenmesini bozabileceği için turnike uygulanmaz (Ancak kopmuş uzuvlarda ön kol   ve bacağa da turnike uygulanabilir).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Turnike, kanamanın olduğu bölgeye en yakın olan ve deri bütünlüğünün bozulmamış olduğu bölgeye uygulanır.</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Turnike</a:t>
            </a:r>
            <a:r>
              <a:rPr lang="tr-TR"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kanamayı durduruncaya kadar sıkılır, kanama durduktan sonra daha fazla sıkılmaz.</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Turnike uygulanan bölgenin üzeri örtülmez. Mutlaka görülecek şekilde açık bırakılır.</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Eğer birden çok hasta/yaralı varsa hasta/yaralının üzerine veya alnına “Turnike” veya “T” harfi görülecek şekilde yazılır.</a:t>
            </a:r>
          </a:p>
          <a:p>
            <a:pPr marL="342900" lvl="0"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 Turnike üzerine uygulamanın yapıldığı saat yazılır.</a:t>
            </a: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5723" y="440918"/>
            <a:ext cx="1106004" cy="716220"/>
          </a:xfrm>
          <a:prstGeom prst="rect">
            <a:avLst/>
          </a:prstGeom>
        </p:spPr>
      </p:pic>
    </p:spTree>
    <p:extLst>
      <p:ext uri="{BB962C8B-B14F-4D97-AF65-F5344CB8AC3E}">
        <p14:creationId xmlns:p14="http://schemas.microsoft.com/office/powerpoint/2010/main" val="2513086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8C7C1EB7-140D-6E75-470C-2FC0172ED362}"/>
              </a:ext>
            </a:extLst>
          </p:cNvPr>
          <p:cNvSpPr txBox="1">
            <a:spLocks/>
          </p:cNvSpPr>
          <p:nvPr/>
        </p:nvSpPr>
        <p:spPr>
          <a:xfrm>
            <a:off x="0" y="0"/>
            <a:ext cx="12192000" cy="1438183"/>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Turnike Uygularken </a:t>
            </a:r>
            <a:endParaRPr lang="tr-TR" sz="4000" dirty="0">
              <a:solidFill>
                <a:schemeClr val="tx1"/>
              </a:solidFill>
            </a:endParaRPr>
          </a:p>
        </p:txBody>
      </p:sp>
      <p:sp>
        <p:nvSpPr>
          <p:cNvPr id="3" name="Dikdörtgen 2"/>
          <p:cNvSpPr/>
          <p:nvPr/>
        </p:nvSpPr>
        <p:spPr>
          <a:xfrm>
            <a:off x="491332" y="1826327"/>
            <a:ext cx="10183091" cy="3236207"/>
          </a:xfrm>
          <a:prstGeom prst="rect">
            <a:avLst/>
          </a:prstGeom>
        </p:spPr>
        <p:txBody>
          <a:bodyPr wrap="square">
            <a:spAutoFit/>
          </a:bodyPr>
          <a:lstStyle/>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Bu aşamaya kadar hala 112 acil yardım numarası aranmamışsa aranır ve yardım istenir.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Sağlık ekibi gelinceye kadar turnikeye ek bir işlem (gevşetme, açma) yapılmaz.</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Yapılan işlemler (turnike vs.) hasta/yaralının üzerinde görülecek bir yere yazılır.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Hasta/yaralıya yiyecek veya içecek verilmez.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Hasta/yaralının bilinci ve hayati fonksiyonlarını 2-3 dakikada bir kontrol edilir. </a:t>
            </a:r>
          </a:p>
          <a:p>
            <a:pPr marL="342900" lvl="0"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Hasta/yaralıda şok bulguları varsa, konuşuyor ve normal nefes alıp </a:t>
            </a:r>
            <a:r>
              <a:rPr lang="tr-TR" sz="2400" dirty="0" err="1">
                <a:latin typeface="Calibri" panose="020F0502020204030204" pitchFamily="34" charset="0"/>
                <a:ea typeface="Calibri" panose="020F0502020204030204" pitchFamily="34" charset="0"/>
                <a:cs typeface="Times New Roman" panose="02020603050405020304" pitchFamily="18" charset="0"/>
              </a:rPr>
              <a:t>veriyorsa“şok</a:t>
            </a:r>
            <a:r>
              <a:rPr lang="tr-TR" sz="2400" dirty="0">
                <a:latin typeface="Calibri" panose="020F0502020204030204" pitchFamily="34" charset="0"/>
                <a:ea typeface="Calibri" panose="020F0502020204030204" pitchFamily="34" charset="0"/>
                <a:cs typeface="Times New Roman" panose="02020603050405020304" pitchFamily="18" charset="0"/>
              </a:rPr>
              <a:t> pozisyonu” verilir 112 acil yardım ekibinin gelmesi beklenir. </a:t>
            </a:r>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2547129" y="5062534"/>
            <a:ext cx="2414905" cy="1565968"/>
          </a:xfrm>
          <a:prstGeom prst="rect">
            <a:avLst/>
          </a:prstGeom>
          <a:noFill/>
          <a:ln>
            <a:noFill/>
          </a:ln>
        </p:spPr>
      </p:pic>
      <p:pic>
        <p:nvPicPr>
          <p:cNvPr id="5" name="Resim 4"/>
          <p:cNvPicPr/>
          <p:nvPr/>
        </p:nvPicPr>
        <p:blipFill>
          <a:blip r:embed="rId3">
            <a:extLst>
              <a:ext uri="{28A0092B-C50C-407E-A947-70E740481C1C}">
                <a14:useLocalDpi xmlns:a14="http://schemas.microsoft.com/office/drawing/2010/main" val="0"/>
              </a:ext>
            </a:extLst>
          </a:blip>
          <a:srcRect/>
          <a:stretch>
            <a:fillRect/>
          </a:stretch>
        </p:blipFill>
        <p:spPr bwMode="auto">
          <a:xfrm>
            <a:off x="7848311" y="5062534"/>
            <a:ext cx="2320925" cy="1565968"/>
          </a:xfrm>
          <a:prstGeom prst="rect">
            <a:avLst/>
          </a:prstGeom>
          <a:noFill/>
          <a:ln>
            <a:noFill/>
          </a:ln>
        </p:spPr>
      </p:pic>
      <p:pic>
        <p:nvPicPr>
          <p:cNvPr id="6" name="Resim 5">
            <a:extLst>
              <a:ext uri="{FF2B5EF4-FFF2-40B4-BE49-F238E27FC236}">
                <a16:creationId xmlns:a16="http://schemas.microsoft.com/office/drawing/2014/main" id="{34D9FE66-9D6B-DA55-1565-EF62F22FF3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4423" y="360981"/>
            <a:ext cx="1106004" cy="716220"/>
          </a:xfrm>
          <a:prstGeom prst="rect">
            <a:avLst/>
          </a:prstGeom>
        </p:spPr>
      </p:pic>
    </p:spTree>
    <p:extLst>
      <p:ext uri="{BB962C8B-B14F-4D97-AF65-F5344CB8AC3E}">
        <p14:creationId xmlns:p14="http://schemas.microsoft.com/office/powerpoint/2010/main" val="99703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0"/>
            <a:ext cx="12192000" cy="1367161"/>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solidFill>
                  <a:schemeClr val="tx1"/>
                </a:solidFill>
              </a:rPr>
              <a:t>  Hasta/Yaralı da Şok Pozisyonu</a:t>
            </a:r>
          </a:p>
        </p:txBody>
      </p:sp>
      <p:sp>
        <p:nvSpPr>
          <p:cNvPr id="3" name="Dikdörtgen 2"/>
          <p:cNvSpPr/>
          <p:nvPr/>
        </p:nvSpPr>
        <p:spPr>
          <a:xfrm>
            <a:off x="484909" y="1690687"/>
            <a:ext cx="11222181" cy="2858539"/>
          </a:xfrm>
          <a:prstGeom prst="rect">
            <a:avLst/>
          </a:prstGeom>
        </p:spPr>
        <p:txBody>
          <a:bodyPr wrap="square">
            <a:spAutoFit/>
          </a:bodyPr>
          <a:lstStyle/>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 düz olarak sırt üstü yatırılır.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Yaralanma veya yaralanma kanıtı yoksa (</a:t>
            </a:r>
            <a:r>
              <a:rPr lang="tr-TR" sz="2400" dirty="0" err="1">
                <a:latin typeface="Calibri" panose="020F0502020204030204" pitchFamily="34" charset="0"/>
                <a:ea typeface="Calibri" panose="020F0502020204030204" pitchFamily="34" charset="0"/>
                <a:cs typeface="Times New Roman" panose="02020603050405020304" pitchFamily="18" charset="0"/>
              </a:rPr>
              <a:t>örn</a:t>
            </a:r>
            <a:r>
              <a:rPr lang="tr-TR" sz="2400" dirty="0">
                <a:latin typeface="Calibri" panose="020F0502020204030204" pitchFamily="34" charset="0"/>
                <a:ea typeface="Calibri" panose="020F0502020204030204" pitchFamily="34" charset="0"/>
                <a:cs typeface="Times New Roman" panose="02020603050405020304" pitchFamily="18" charset="0"/>
              </a:rPr>
              <a:t>. basit bayılma, yaralanmanın olmadığı kanama ve aşırı sıvı kaybına bağlı şok durumlarında), hasta/yaralının ayakları yaklaşık olarak 30-60 derece kaldırılır.</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Bacakların altına destek koyun. (çarşaf, battaniye, yastık, kıvrılmış giysi vb.)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Hareket veya pozisyon ağrıya neden oluyorsa hasta/yaralının ayakları kaldırılmaz.</a:t>
            </a:r>
          </a:p>
          <a:p>
            <a:pPr marL="342900" lvl="0"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Hasta/yaralının üzeri örtülerek ısı kaybı önlenir.</a:t>
            </a:r>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1591424" y="4549226"/>
            <a:ext cx="2885440" cy="2185670"/>
          </a:xfrm>
          <a:prstGeom prst="rect">
            <a:avLst/>
          </a:prstGeom>
          <a:noFill/>
          <a:ln>
            <a:noFill/>
          </a:ln>
        </p:spPr>
      </p:pic>
      <p:pic>
        <p:nvPicPr>
          <p:cNvPr id="5" name="Resim 4"/>
          <p:cNvPicPr/>
          <p:nvPr/>
        </p:nvPicPr>
        <p:blipFill>
          <a:blip r:embed="rId3">
            <a:extLst>
              <a:ext uri="{28A0092B-C50C-407E-A947-70E740481C1C}">
                <a14:useLocalDpi xmlns:a14="http://schemas.microsoft.com/office/drawing/2010/main" val="0"/>
              </a:ext>
            </a:extLst>
          </a:blip>
          <a:srcRect/>
          <a:stretch>
            <a:fillRect/>
          </a:stretch>
        </p:blipFill>
        <p:spPr bwMode="auto">
          <a:xfrm>
            <a:off x="7727893" y="4521835"/>
            <a:ext cx="2998470" cy="2230120"/>
          </a:xfrm>
          <a:prstGeom prst="rect">
            <a:avLst/>
          </a:prstGeom>
          <a:noFill/>
          <a:ln>
            <a:noFill/>
          </a:ln>
        </p:spPr>
      </p:pic>
      <p:pic>
        <p:nvPicPr>
          <p:cNvPr id="6" name="Resim 5">
            <a:extLst>
              <a:ext uri="{FF2B5EF4-FFF2-40B4-BE49-F238E27FC236}">
                <a16:creationId xmlns:a16="http://schemas.microsoft.com/office/drawing/2014/main" id="{34D9FE66-9D6B-DA55-1565-EF62F22FF3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2756" y="334348"/>
            <a:ext cx="1106004" cy="716220"/>
          </a:xfrm>
          <a:prstGeom prst="rect">
            <a:avLst/>
          </a:prstGeom>
        </p:spPr>
      </p:pic>
    </p:spTree>
    <p:extLst>
      <p:ext uri="{BB962C8B-B14F-4D97-AF65-F5344CB8AC3E}">
        <p14:creationId xmlns:p14="http://schemas.microsoft.com/office/powerpoint/2010/main" val="3551341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ECFDEED-D68C-E00C-4078-04F260C75FBB}"/>
              </a:ext>
            </a:extLst>
          </p:cNvPr>
          <p:cNvSpPr>
            <a:spLocks noGrp="1"/>
          </p:cNvSpPr>
          <p:nvPr>
            <p:ph idx="1"/>
          </p:nvPr>
        </p:nvSpPr>
        <p:spPr>
          <a:xfrm>
            <a:off x="88778" y="1518082"/>
            <a:ext cx="11978532" cy="5184559"/>
          </a:xfrm>
        </p:spPr>
        <p:txBody>
          <a:bodyPr>
            <a:normAutofit fontScale="92500" lnSpcReduction="20000"/>
          </a:bodyPr>
          <a:lstStyle/>
          <a:p>
            <a:pPr marL="0" indent="0">
              <a:buNone/>
            </a:pPr>
            <a:r>
              <a:rPr lang="tr-TR" sz="2500" dirty="0">
                <a:effectLst/>
                <a:latin typeface="Calibri" panose="020F0502020204030204" pitchFamily="34" charset="0"/>
                <a:ea typeface="Calibri" panose="020F0502020204030204" pitchFamily="34" charset="0"/>
                <a:cs typeface="Times New Roman" panose="02020603050405020304" pitchFamily="18" charset="0"/>
              </a:rPr>
              <a:t>Katılımcılar</a:t>
            </a:r>
            <a:r>
              <a:rPr lang="tr-TR" sz="2500" b="1" dirty="0">
                <a:effectLst/>
                <a:latin typeface="Calibri" panose="020F0502020204030204" pitchFamily="34" charset="0"/>
                <a:ea typeface="Calibri" panose="020F0502020204030204" pitchFamily="34" charset="0"/>
                <a:cs typeface="Times New Roman" panose="02020603050405020304" pitchFamily="18" charset="0"/>
              </a:rPr>
              <a:t> </a:t>
            </a:r>
            <a:r>
              <a:rPr lang="tr-TR" sz="2500" dirty="0">
                <a:effectLst/>
                <a:latin typeface="Calibri" panose="020F0502020204030204" pitchFamily="34" charset="0"/>
                <a:ea typeface="Calibri" panose="020F0502020204030204" pitchFamily="34" charset="0"/>
                <a:cs typeface="Times New Roman" panose="02020603050405020304" pitchFamily="18" charset="0"/>
              </a:rPr>
              <a:t>kanamalarda ilk yardım uygulamaları ile ilgili bilgi, beceri ve tutum kazanacaklardır.</a:t>
            </a:r>
          </a:p>
          <a:p>
            <a:pPr marL="0" indent="0">
              <a:buNone/>
            </a:pPr>
            <a:r>
              <a:rPr lang="tr-TR" b="1" dirty="0"/>
              <a:t>Öğrenim Hedefleri;</a:t>
            </a:r>
            <a:endParaRPr lang="tr-TR" sz="2500" b="1" dirty="0">
              <a:effectLst/>
              <a:latin typeface="Calibri" panose="020F0502020204030204" pitchFamily="34" charset="0"/>
              <a:ea typeface="Calibri" panose="020F0502020204030204" pitchFamily="34" charset="0"/>
              <a:cs typeface="Times New Roman" panose="02020603050405020304" pitchFamily="18" charset="0"/>
            </a:endParaRPr>
          </a:p>
          <a:p>
            <a:pPr marL="883285" indent="-342900" algn="just">
              <a:lnSpc>
                <a:spcPct val="107000"/>
              </a:lnSpc>
              <a:spcAft>
                <a:spcPts val="800"/>
              </a:spcAft>
            </a:pPr>
            <a:r>
              <a:rPr lang="tr-TR" sz="2500" dirty="0">
                <a:latin typeface="Calibri" panose="020F0502020204030204" pitchFamily="34" charset="0"/>
                <a:ea typeface="Calibri" panose="020F0502020204030204" pitchFamily="34" charset="0"/>
                <a:cs typeface="Times New Roman" panose="02020603050405020304" pitchFamily="18" charset="0"/>
              </a:rPr>
              <a:t>Kanamanın tanımını söyleyebilmeli.</a:t>
            </a:r>
          </a:p>
          <a:p>
            <a:pPr marL="883285" indent="-342900" algn="just">
              <a:lnSpc>
                <a:spcPct val="107000"/>
              </a:lnSpc>
              <a:spcAft>
                <a:spcPts val="800"/>
              </a:spcAft>
            </a:pPr>
            <a:r>
              <a:rPr lang="tr-TR" sz="2500" dirty="0">
                <a:latin typeface="Calibri" panose="020F0502020204030204" pitchFamily="34" charset="0"/>
                <a:ea typeface="Calibri" panose="020F0502020204030204" pitchFamily="34" charset="0"/>
                <a:cs typeface="Times New Roman" panose="02020603050405020304" pitchFamily="18" charset="0"/>
              </a:rPr>
              <a:t>Damarlarına göre</a:t>
            </a:r>
            <a:r>
              <a:rPr lang="tr-TR" sz="2500" b="1" dirty="0">
                <a:latin typeface="Calibri" panose="020F0502020204030204" pitchFamily="34" charset="0"/>
                <a:ea typeface="Calibri" panose="020F0502020204030204" pitchFamily="34" charset="0"/>
                <a:cs typeface="Times New Roman" panose="02020603050405020304" pitchFamily="18" charset="0"/>
              </a:rPr>
              <a:t> </a:t>
            </a:r>
            <a:r>
              <a:rPr lang="tr-TR" sz="2500" dirty="0">
                <a:latin typeface="Calibri" panose="020F0502020204030204" pitchFamily="34" charset="0"/>
                <a:ea typeface="Calibri" panose="020F0502020204030204" pitchFamily="34" charset="0"/>
                <a:cs typeface="Times New Roman" panose="02020603050405020304" pitchFamily="18" charset="0"/>
              </a:rPr>
              <a:t>kanamanın çeşitlerini sayabilmeli.</a:t>
            </a:r>
          </a:p>
          <a:p>
            <a:pPr marL="883285" indent="-342900" algn="just">
              <a:lnSpc>
                <a:spcPct val="107000"/>
              </a:lnSpc>
              <a:spcAft>
                <a:spcPts val="800"/>
              </a:spcAft>
            </a:pPr>
            <a:r>
              <a:rPr lang="tr-TR" sz="2500" dirty="0">
                <a:latin typeface="Calibri" panose="020F0502020204030204" pitchFamily="34" charset="0"/>
                <a:ea typeface="Calibri" panose="020F0502020204030204" pitchFamily="34" charset="0"/>
                <a:cs typeface="Times New Roman" panose="02020603050405020304" pitchFamily="18" charset="0"/>
              </a:rPr>
              <a:t>Dış Kanamanın tanımı söyleyebilmeli ve ilk yardım uygulayabilmeli.</a:t>
            </a:r>
          </a:p>
          <a:p>
            <a:pPr marL="883285" indent="-342900" algn="just">
              <a:lnSpc>
                <a:spcPct val="107000"/>
              </a:lnSpc>
              <a:spcAft>
                <a:spcPts val="800"/>
              </a:spcAft>
            </a:pPr>
            <a:r>
              <a:rPr lang="tr-TR" sz="2500" dirty="0">
                <a:latin typeface="Calibri" panose="020F0502020204030204" pitchFamily="34" charset="0"/>
                <a:ea typeface="Calibri" panose="020F0502020204030204" pitchFamily="34" charset="0"/>
                <a:cs typeface="Times New Roman" panose="02020603050405020304" pitchFamily="18" charset="0"/>
              </a:rPr>
              <a:t>Turnike uygulanacak durumları sayabilmeli ve turnike uygulayabilmeli.</a:t>
            </a:r>
          </a:p>
          <a:p>
            <a:pPr marL="883285" indent="-342900" algn="just">
              <a:lnSpc>
                <a:spcPct val="107000"/>
              </a:lnSpc>
              <a:spcAft>
                <a:spcPts val="800"/>
              </a:spcAft>
            </a:pPr>
            <a:r>
              <a:rPr lang="tr-TR" sz="2500" dirty="0">
                <a:latin typeface="Calibri" panose="020F0502020204030204" pitchFamily="34" charset="0"/>
                <a:ea typeface="Calibri" panose="020F0502020204030204" pitchFamily="34" charset="0"/>
                <a:cs typeface="Times New Roman" panose="02020603050405020304" pitchFamily="18" charset="0"/>
              </a:rPr>
              <a:t>Basınçlı bandaj uygulama basamaklarını sayabilmeli ve uygulayabilmeli.</a:t>
            </a:r>
          </a:p>
          <a:p>
            <a:pPr marL="883285" indent="-342900" algn="just">
              <a:lnSpc>
                <a:spcPct val="107000"/>
              </a:lnSpc>
              <a:spcAft>
                <a:spcPts val="800"/>
              </a:spcAft>
            </a:pPr>
            <a:r>
              <a:rPr lang="tr-TR" sz="2500" dirty="0">
                <a:latin typeface="Calibri" panose="020F0502020204030204" pitchFamily="34" charset="0"/>
                <a:ea typeface="Calibri" panose="020F0502020204030204" pitchFamily="34" charset="0"/>
                <a:cs typeface="Times New Roman" panose="02020603050405020304" pitchFamily="18" charset="0"/>
              </a:rPr>
              <a:t>İç Kanamanın tanımını söyleyebilmeli ve ilk yardım uygulayabilmeli.</a:t>
            </a:r>
          </a:p>
          <a:p>
            <a:pPr marL="883285" indent="-342900" algn="just">
              <a:lnSpc>
                <a:spcPct val="107000"/>
              </a:lnSpc>
              <a:spcAft>
                <a:spcPts val="800"/>
              </a:spcAft>
            </a:pPr>
            <a:r>
              <a:rPr lang="tr-TR" sz="2500" dirty="0">
                <a:latin typeface="Calibri" panose="020F0502020204030204" pitchFamily="34" charset="0"/>
                <a:ea typeface="Calibri" panose="020F0502020204030204" pitchFamily="34" charset="0"/>
                <a:cs typeface="Times New Roman" panose="02020603050405020304" pitchFamily="18" charset="0"/>
              </a:rPr>
              <a:t>Uzuv kopmalarında ilk yardım uygulayabilmeli.</a:t>
            </a:r>
          </a:p>
          <a:p>
            <a:pPr marL="883285" indent="-342900" algn="just">
              <a:lnSpc>
                <a:spcPct val="107000"/>
              </a:lnSpc>
              <a:spcAft>
                <a:spcPts val="800"/>
              </a:spcAft>
            </a:pPr>
            <a:r>
              <a:rPr lang="tr-TR" sz="2500" dirty="0">
                <a:latin typeface="Calibri" panose="020F0502020204030204" pitchFamily="34" charset="0"/>
                <a:ea typeface="Calibri" panose="020F0502020204030204" pitchFamily="34" charset="0"/>
                <a:cs typeface="Times New Roman" panose="02020603050405020304" pitchFamily="18" charset="0"/>
              </a:rPr>
              <a:t>Kulak kanamasında ilk yardım uygulayabilmeli</a:t>
            </a:r>
            <a:r>
              <a:rPr lang="tr-TR" sz="2400" dirty="0">
                <a:latin typeface="Calibri" panose="020F0502020204030204" pitchFamily="34" charset="0"/>
                <a:ea typeface="Calibri" panose="020F0502020204030204" pitchFamily="34" charset="0"/>
                <a:cs typeface="Times New Roman" panose="02020603050405020304" pitchFamily="18" charset="0"/>
              </a:rPr>
              <a:t>.</a:t>
            </a:r>
          </a:p>
          <a:p>
            <a:pPr marL="0" indent="0">
              <a:buNone/>
            </a:pPr>
            <a:endParaRPr lang="tr-TR" sz="2500" dirty="0"/>
          </a:p>
        </p:txBody>
      </p:sp>
      <p:sp>
        <p:nvSpPr>
          <p:cNvPr id="4" name="Başlık 3">
            <a:extLst>
              <a:ext uri="{FF2B5EF4-FFF2-40B4-BE49-F238E27FC236}">
                <a16:creationId xmlns:a16="http://schemas.microsoft.com/office/drawing/2014/main" id="{483C0F8B-0D73-2981-C7E2-BA653D0247E8}"/>
              </a:ext>
            </a:extLst>
          </p:cNvPr>
          <p:cNvSpPr>
            <a:spLocks noGrp="1"/>
          </p:cNvSpPr>
          <p:nvPr>
            <p:ph type="title"/>
          </p:nvPr>
        </p:nvSpPr>
        <p:spPr>
          <a:xfrm>
            <a:off x="0" y="1"/>
            <a:ext cx="12274062" cy="10919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tr-TR" sz="3200" dirty="0">
                <a:solidFill>
                  <a:schemeClr val="tx1"/>
                </a:solidFill>
              </a:rPr>
              <a:t>  </a:t>
            </a:r>
            <a:r>
              <a:rPr lang="tr-TR" sz="3600" dirty="0">
                <a:solidFill>
                  <a:schemeClr val="tx1"/>
                </a:solidFill>
              </a:rPr>
              <a:t>Amaç ve Öğrenim Hedefleri</a:t>
            </a:r>
            <a:endParaRPr lang="tr-TR" sz="3200" dirty="0">
              <a:solidFill>
                <a:schemeClr val="tx1"/>
              </a:solidFill>
            </a:endParaRPr>
          </a:p>
        </p:txBody>
      </p:sp>
      <p:pic>
        <p:nvPicPr>
          <p:cNvPr id="5" name="Resim 4">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6371" y="415279"/>
            <a:ext cx="848204" cy="549275"/>
          </a:xfrm>
          <a:prstGeom prst="rect">
            <a:avLst/>
          </a:prstGeom>
        </p:spPr>
      </p:pic>
      <p:sp>
        <p:nvSpPr>
          <p:cNvPr id="2" name="Dikdörtgen 1">
            <a:extLst>
              <a:ext uri="{FF2B5EF4-FFF2-40B4-BE49-F238E27FC236}">
                <a16:creationId xmlns:a16="http://schemas.microsoft.com/office/drawing/2014/main" id="{8445EB27-22E4-4711-BE0E-4B24D7951097}"/>
              </a:ext>
            </a:extLst>
          </p:cNvPr>
          <p:cNvSpPr/>
          <p:nvPr/>
        </p:nvSpPr>
        <p:spPr>
          <a:xfrm>
            <a:off x="88778" y="1010485"/>
            <a:ext cx="986167" cy="461665"/>
          </a:xfrm>
          <a:prstGeom prst="rect">
            <a:avLst/>
          </a:prstGeom>
        </p:spPr>
        <p:txBody>
          <a:bodyPr wrap="none">
            <a:spAutoFit/>
          </a:bodyPr>
          <a:lstStyle/>
          <a:p>
            <a:r>
              <a:rPr lang="tr-TR" sz="2400" b="1" dirty="0"/>
              <a:t>Amaç;</a:t>
            </a:r>
            <a:endParaRPr lang="tr-TR" b="1" dirty="0"/>
          </a:p>
        </p:txBody>
      </p:sp>
    </p:spTree>
    <p:extLst>
      <p:ext uri="{BB962C8B-B14F-4D97-AF65-F5344CB8AC3E}">
        <p14:creationId xmlns:p14="http://schemas.microsoft.com/office/powerpoint/2010/main" val="2375278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0"/>
            <a:ext cx="12192000" cy="1429305"/>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İç Kanamalar </a:t>
            </a:r>
            <a:endParaRPr lang="tr-TR" sz="4000" dirty="0">
              <a:solidFill>
                <a:schemeClr val="tx1"/>
              </a:solidFill>
            </a:endParaRPr>
          </a:p>
          <a:p>
            <a:r>
              <a:rPr lang="tr-TR" sz="3200" i="1" dirty="0">
                <a:solidFill>
                  <a:schemeClr val="tx1"/>
                </a:solidFill>
              </a:rPr>
              <a:t>  </a:t>
            </a:r>
            <a:r>
              <a:rPr lang="tr-TR" sz="2400" dirty="0">
                <a:solidFill>
                  <a:schemeClr val="tx1"/>
                </a:solidFill>
              </a:rPr>
              <a:t>İç Kanamalarda İlk Yardım</a:t>
            </a:r>
            <a:endParaRPr lang="tr-TR" sz="3200" dirty="0">
              <a:solidFill>
                <a:schemeClr val="tx1"/>
              </a:solidFill>
            </a:endParaRPr>
          </a:p>
        </p:txBody>
      </p:sp>
      <p:sp>
        <p:nvSpPr>
          <p:cNvPr id="3" name="Dikdörtgen 2"/>
          <p:cNvSpPr/>
          <p:nvPr/>
        </p:nvSpPr>
        <p:spPr>
          <a:xfrm>
            <a:off x="284019" y="1995359"/>
            <a:ext cx="11603181" cy="4161845"/>
          </a:xfrm>
          <a:prstGeom prst="rect">
            <a:avLst/>
          </a:prstGeom>
        </p:spPr>
        <p:txBody>
          <a:bodyPr wrap="square">
            <a:spAutoFit/>
          </a:bodyPr>
          <a:lstStyle/>
          <a:p>
            <a:pPr>
              <a:lnSpc>
                <a:spcPct val="107000"/>
              </a:lnSpc>
              <a:spcAft>
                <a:spcPts val="800"/>
              </a:spcAft>
            </a:pPr>
            <a:r>
              <a:rPr lang="tr-TR" sz="2400" dirty="0">
                <a:latin typeface="Calibri" panose="020F0502020204030204" pitchFamily="34" charset="0"/>
                <a:ea typeface="Calibri" panose="020F0502020204030204" pitchFamily="34" charset="0"/>
                <a:cs typeface="Times New Roman" panose="02020603050405020304" pitchFamily="18" charset="0"/>
              </a:rPr>
              <a:t>Kanın damar dışına çıktığı fakat vücut içinde (kafatası, göğüs kafesi ve karın boşluğu) kaldığı kanamalardır.</a:t>
            </a:r>
          </a:p>
          <a:p>
            <a:pPr marL="342900" indent="-342900">
              <a:lnSpc>
                <a:spcPct val="107000"/>
              </a:lnSpc>
              <a:spcAft>
                <a:spcPts val="800"/>
              </a:spcAft>
              <a:buFont typeface="Arial" panose="020B0604020202020204" pitchFamily="34" charset="0"/>
              <a:buChar char="•"/>
            </a:pPr>
            <a:r>
              <a:rPr lang="tr-TR" sz="2400" b="1" dirty="0">
                <a:latin typeface="Calibri" panose="020F0502020204030204" pitchFamily="34" charset="0"/>
                <a:ea typeface="Calibri" panose="020F0502020204030204" pitchFamily="34" charset="0"/>
                <a:cs typeface="Times New Roman" panose="02020603050405020304" pitchFamily="18" charset="0"/>
              </a:rPr>
              <a:t>Ezici</a:t>
            </a:r>
            <a:r>
              <a:rPr lang="tr-TR" sz="2400" dirty="0">
                <a:latin typeface="Calibri" panose="020F0502020204030204" pitchFamily="34" charset="0"/>
                <a:ea typeface="Calibri" panose="020F0502020204030204" pitchFamily="34" charset="0"/>
                <a:cs typeface="Times New Roman" panose="02020603050405020304" pitchFamily="18" charset="0"/>
              </a:rPr>
              <a:t> (</a:t>
            </a:r>
            <a:r>
              <a:rPr lang="tr-TR" sz="2400" dirty="0" err="1">
                <a:latin typeface="Calibri" panose="020F0502020204030204" pitchFamily="34" charset="0"/>
                <a:ea typeface="Calibri" panose="020F0502020204030204" pitchFamily="34" charset="0"/>
                <a:cs typeface="Times New Roman" panose="02020603050405020304" pitchFamily="18" charset="0"/>
              </a:rPr>
              <a:t>künt</a:t>
            </a:r>
            <a:r>
              <a:rPr lang="tr-TR" sz="2400" dirty="0">
                <a:latin typeface="Calibri" panose="020F0502020204030204" pitchFamily="34" charset="0"/>
                <a:ea typeface="Calibri" panose="020F0502020204030204" pitchFamily="34" charset="0"/>
                <a:cs typeface="Times New Roman" panose="02020603050405020304" pitchFamily="18" charset="0"/>
              </a:rPr>
              <a:t>; trafik kazası, yüksekten düşme, çarpma gibi) ve </a:t>
            </a:r>
            <a:r>
              <a:rPr lang="tr-TR" sz="2400" b="1" dirty="0">
                <a:latin typeface="Calibri" panose="020F0502020204030204" pitchFamily="34" charset="0"/>
                <a:ea typeface="Calibri" panose="020F0502020204030204" pitchFamily="34" charset="0"/>
                <a:cs typeface="Times New Roman" panose="02020603050405020304" pitchFamily="18" charset="0"/>
              </a:rPr>
              <a:t>delici </a:t>
            </a:r>
            <a:r>
              <a:rPr lang="tr-TR" sz="2400" dirty="0">
                <a:latin typeface="Calibri" panose="020F0502020204030204" pitchFamily="34" charset="0"/>
                <a:ea typeface="Calibri" panose="020F0502020204030204" pitchFamily="34" charset="0"/>
                <a:cs typeface="Times New Roman" panose="02020603050405020304" pitchFamily="18" charset="0"/>
              </a:rPr>
              <a:t>(</a:t>
            </a:r>
            <a:r>
              <a:rPr lang="tr-TR" sz="2400" dirty="0" err="1">
                <a:latin typeface="Calibri" panose="020F0502020204030204" pitchFamily="34" charset="0"/>
                <a:ea typeface="Calibri" panose="020F0502020204030204" pitchFamily="34" charset="0"/>
                <a:cs typeface="Times New Roman" panose="02020603050405020304" pitchFamily="18" charset="0"/>
              </a:rPr>
              <a:t>penetran</a:t>
            </a:r>
            <a:r>
              <a:rPr lang="tr-TR" sz="2400" dirty="0">
                <a:latin typeface="Calibri" panose="020F0502020204030204" pitchFamily="34" charset="0"/>
                <a:ea typeface="Calibri" panose="020F0502020204030204" pitchFamily="34" charset="0"/>
                <a:cs typeface="Times New Roman" panose="02020603050405020304" pitchFamily="18" charset="0"/>
              </a:rPr>
              <a:t>; delici kesici alet yaralanması, ateşli silah yaralanması gibi) yaralanmalarda görülebileceği gibi iç organların hastalıklarında da (mide ve akciğer hastalıkları gibi) görülebilir. </a:t>
            </a:r>
          </a:p>
          <a:p>
            <a:pPr marL="342900"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İç kanamalarda cilt bütünlüğü bozulmadığından dolayı dışarıya kanama olmaz. </a:t>
            </a:r>
          </a:p>
          <a:p>
            <a:pPr marL="342900"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Bundan dolayı iç kanamalar hemen fark edilmeyebilir ve hayatı tehdit edebilirler. </a:t>
            </a:r>
          </a:p>
          <a:p>
            <a:pPr>
              <a:lnSpc>
                <a:spcPct val="107000"/>
              </a:lnSpc>
              <a:spcAft>
                <a:spcPts val="800"/>
              </a:spcAft>
            </a:pPr>
            <a:r>
              <a:rPr lang="tr-TR" sz="2400" b="1"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tr-TR" sz="2400" b="1" dirty="0">
                <a:latin typeface="Calibri" panose="020F0502020204030204" pitchFamily="34" charset="0"/>
                <a:ea typeface="Calibri" panose="020F0502020204030204" pitchFamily="34" charset="0"/>
                <a:cs typeface="Times New Roman" panose="02020603050405020304" pitchFamily="18" charset="0"/>
              </a:rPr>
              <a:t>	Ancak bazı belirti ve bulgular iç kanamadan şüphe edilmesini sağlayabilir. </a:t>
            </a:r>
            <a:endParaRPr lang="tr-T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0814" y="356542"/>
            <a:ext cx="1106004" cy="716220"/>
          </a:xfrm>
          <a:prstGeom prst="rect">
            <a:avLst/>
          </a:prstGeom>
        </p:spPr>
      </p:pic>
    </p:spTree>
    <p:extLst>
      <p:ext uri="{BB962C8B-B14F-4D97-AF65-F5344CB8AC3E}">
        <p14:creationId xmlns:p14="http://schemas.microsoft.com/office/powerpoint/2010/main" val="1578590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1"/>
            <a:ext cx="12192000" cy="1464816"/>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İç Kanamalarda</a:t>
            </a:r>
            <a:endParaRPr lang="tr-TR" sz="4000" dirty="0">
              <a:solidFill>
                <a:schemeClr val="tx1"/>
              </a:solidFill>
            </a:endParaRPr>
          </a:p>
          <a:p>
            <a:r>
              <a:rPr lang="tr-TR" sz="3200" i="1" dirty="0">
                <a:solidFill>
                  <a:schemeClr val="tx1"/>
                </a:solidFill>
              </a:rPr>
              <a:t>  </a:t>
            </a:r>
            <a:r>
              <a:rPr lang="tr-TR" sz="2400" dirty="0">
                <a:solidFill>
                  <a:schemeClr val="tx1"/>
                </a:solidFill>
              </a:rPr>
              <a:t>Belirti ve bulgular</a:t>
            </a:r>
            <a:endParaRPr lang="tr-TR" sz="3200" dirty="0">
              <a:solidFill>
                <a:schemeClr val="tx1"/>
              </a:solidFill>
            </a:endParaRPr>
          </a:p>
        </p:txBody>
      </p:sp>
      <p:sp>
        <p:nvSpPr>
          <p:cNvPr id="3" name="Dikdörtgen 2"/>
          <p:cNvSpPr/>
          <p:nvPr/>
        </p:nvSpPr>
        <p:spPr>
          <a:xfrm>
            <a:off x="290944" y="1995359"/>
            <a:ext cx="11388437" cy="4249240"/>
          </a:xfrm>
          <a:prstGeom prst="rect">
            <a:avLst/>
          </a:prstGeom>
        </p:spPr>
        <p:txBody>
          <a:bodyPr wrap="square">
            <a:spAutoFit/>
          </a:bodyPr>
          <a:lstStyle/>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Ağız, burun, kulak, üreme organları ve makattan kan gelmesi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 Solunum sayısındaki artış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Soğuk, soluk, nemli cilt bulgusu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Kalp hızında artış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Huzursuzluk ve endişe</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Karın veya göğüs ağrısı</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Karında veya göğüste şişlik </a:t>
            </a:r>
          </a:p>
          <a:p>
            <a:pPr marL="342900" lvl="0"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Bilinç değişikliği ve uyku halidir. </a:t>
            </a:r>
          </a:p>
          <a:p>
            <a:pPr lvl="0">
              <a:lnSpc>
                <a:spcPct val="107000"/>
              </a:lnSpc>
              <a:spcAft>
                <a:spcPts val="800"/>
              </a:spcAft>
            </a:pPr>
            <a:endParaRPr lang="tr-TR" sz="2400" b="1"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tr-TR" sz="2400" b="1" dirty="0">
                <a:latin typeface="Calibri" panose="020F0502020204030204" pitchFamily="34" charset="0"/>
                <a:ea typeface="Calibri" panose="020F0502020204030204" pitchFamily="34" charset="0"/>
                <a:cs typeface="Times New Roman" panose="02020603050405020304" pitchFamily="18" charset="0"/>
              </a:rPr>
              <a:t>    Bir hastada aynı anda hem dış kanama hem de iç kanama olabileceği unutulmamalıdır. </a:t>
            </a:r>
            <a:endParaRPr lang="tr-T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3377" y="374299"/>
            <a:ext cx="1106004" cy="716220"/>
          </a:xfrm>
          <a:prstGeom prst="rect">
            <a:avLst/>
          </a:prstGeom>
        </p:spPr>
      </p:pic>
    </p:spTree>
    <p:extLst>
      <p:ext uri="{BB962C8B-B14F-4D97-AF65-F5344CB8AC3E}">
        <p14:creationId xmlns:p14="http://schemas.microsoft.com/office/powerpoint/2010/main" val="2947425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0"/>
            <a:ext cx="12192000" cy="1690687"/>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İç kanamalarda</a:t>
            </a:r>
            <a:endParaRPr lang="tr-TR" sz="4000" dirty="0">
              <a:solidFill>
                <a:schemeClr val="tx1"/>
              </a:solidFill>
            </a:endParaRPr>
          </a:p>
          <a:p>
            <a:r>
              <a:rPr lang="tr-TR" sz="3200" i="1" dirty="0">
                <a:solidFill>
                  <a:schemeClr val="tx1"/>
                </a:solidFill>
              </a:rPr>
              <a:t>   </a:t>
            </a:r>
            <a:r>
              <a:rPr lang="tr-TR" sz="2400" dirty="0">
                <a:solidFill>
                  <a:schemeClr val="tx1"/>
                </a:solidFill>
              </a:rPr>
              <a:t>İlk yardım </a:t>
            </a:r>
            <a:endParaRPr lang="tr-TR" sz="3200" dirty="0">
              <a:solidFill>
                <a:schemeClr val="tx1"/>
              </a:solidFill>
            </a:endParaRPr>
          </a:p>
        </p:txBody>
      </p:sp>
      <p:sp>
        <p:nvSpPr>
          <p:cNvPr id="3" name="Dikdörtgen 2"/>
          <p:cNvSpPr/>
          <p:nvPr/>
        </p:nvSpPr>
        <p:spPr>
          <a:xfrm>
            <a:off x="339436" y="2121395"/>
            <a:ext cx="11513127" cy="3063724"/>
          </a:xfrm>
          <a:prstGeom prst="rect">
            <a:avLst/>
          </a:prstGeom>
        </p:spPr>
        <p:txBody>
          <a:bodyPr wrap="square">
            <a:spAutoFit/>
          </a:bodyPr>
          <a:lstStyle/>
          <a:p>
            <a:pPr>
              <a:lnSpc>
                <a:spcPct val="107000"/>
              </a:lnSpc>
              <a:spcAft>
                <a:spcPts val="800"/>
              </a:spcAft>
            </a:pPr>
            <a:r>
              <a:rPr lang="tr-TR" sz="2400" b="1" dirty="0">
                <a:latin typeface="Calibri" panose="020F0502020204030204" pitchFamily="34" charset="0"/>
                <a:ea typeface="Calibri" panose="020F0502020204030204" pitchFamily="34" charset="0"/>
                <a:cs typeface="Times New Roman" panose="02020603050405020304" pitchFamily="18" charset="0"/>
              </a:rPr>
              <a:t>Kanamanın değerlendirilmesinde;</a:t>
            </a:r>
          </a:p>
          <a:p>
            <a:pPr marL="25336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Kanama şüphesi olan hasta/yaralının erken dönemde fark edilip hastaneye nakli sağlanır.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Hasta/yaralının bilincini kontrol edilir. 112 acil yardım numarası aranır ve yardım istenir.</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Hasta/yaralıyı sırt üstü yatırılır ve sakin olması sağlanır.</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Hava yolu açıklığı sağlanır, solunumunu ve dolaşımını değerlendirilir.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Hasta/yaralıyı mümkün olduğunca hareket ettirmeyin. </a:t>
            </a:r>
          </a:p>
          <a:p>
            <a:pPr marL="342900" lvl="0"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Aynı zamanda dış kanaması da varsa, doğrudan bası ve/veya basınçlı bandaj uygulanır. </a:t>
            </a: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6559" y="487233"/>
            <a:ext cx="1106004" cy="716220"/>
          </a:xfrm>
          <a:prstGeom prst="rect">
            <a:avLst/>
          </a:prstGeom>
        </p:spPr>
      </p:pic>
    </p:spTree>
    <p:extLst>
      <p:ext uri="{BB962C8B-B14F-4D97-AF65-F5344CB8AC3E}">
        <p14:creationId xmlns:p14="http://schemas.microsoft.com/office/powerpoint/2010/main" val="2643815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10303"/>
            <a:ext cx="12192000" cy="1507779"/>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İç kanamalarda </a:t>
            </a:r>
            <a:endParaRPr lang="tr-TR" sz="4000" dirty="0">
              <a:solidFill>
                <a:schemeClr val="tx1"/>
              </a:solidFill>
            </a:endParaRPr>
          </a:p>
          <a:p>
            <a:r>
              <a:rPr lang="tr-TR" sz="3200" i="1" dirty="0">
                <a:solidFill>
                  <a:schemeClr val="tx1"/>
                </a:solidFill>
              </a:rPr>
              <a:t>   </a:t>
            </a:r>
            <a:r>
              <a:rPr lang="tr-TR" sz="2400" dirty="0">
                <a:solidFill>
                  <a:schemeClr val="tx1"/>
                </a:solidFill>
              </a:rPr>
              <a:t>İlk yardım </a:t>
            </a:r>
            <a:endParaRPr lang="tr-TR" sz="3200" dirty="0">
              <a:solidFill>
                <a:schemeClr val="tx1"/>
              </a:solidFill>
            </a:endParaRPr>
          </a:p>
        </p:txBody>
      </p:sp>
      <p:sp>
        <p:nvSpPr>
          <p:cNvPr id="3" name="Dikdörtgen 2"/>
          <p:cNvSpPr/>
          <p:nvPr/>
        </p:nvSpPr>
        <p:spPr>
          <a:xfrm>
            <a:off x="498763" y="1995359"/>
            <a:ext cx="11402291" cy="3648884"/>
          </a:xfrm>
          <a:prstGeom prst="rect">
            <a:avLst/>
          </a:prstGeom>
        </p:spPr>
        <p:txBody>
          <a:bodyPr wrap="square">
            <a:spAutoFit/>
          </a:bodyPr>
          <a:lstStyle/>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Hasta/yaralının sıkan giysileri gevşetilir.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Hasta/yaralının üzerinde ıslak kıyafetler varsa ısı kaybını önlemek için hasta/yaralıyı fazla hareket ettirmeden çıkarılır veya kıyafetleri kesilir.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Hasta/yaralının ağzından kan geliyor veya kusuyorsa düz şekilde sağ yan tarafına çevrilir kan veya kusmuğun solunum yollarına kaçmasına engel olunur.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Öksürürken kan geliyorsa omurga yaralanması olmayan hasta/yaralıyı oturur veya yarı oturur pozisyona getirilir.</a:t>
            </a:r>
          </a:p>
          <a:p>
            <a:pPr marL="342900" lvl="0"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 Hasta/yaralı şok bulguları gösteriyor ve bacaklarında yaralanması yoksa şok pozisyonu verilir. </a:t>
            </a: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0815" y="414960"/>
            <a:ext cx="1106004" cy="716220"/>
          </a:xfrm>
          <a:prstGeom prst="rect">
            <a:avLst/>
          </a:prstGeom>
        </p:spPr>
      </p:pic>
    </p:spTree>
    <p:extLst>
      <p:ext uri="{BB962C8B-B14F-4D97-AF65-F5344CB8AC3E}">
        <p14:creationId xmlns:p14="http://schemas.microsoft.com/office/powerpoint/2010/main" val="874742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1"/>
            <a:ext cx="12192000" cy="1455938"/>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İç kanamalarda </a:t>
            </a:r>
            <a:endParaRPr lang="tr-TR" sz="4000" dirty="0">
              <a:solidFill>
                <a:schemeClr val="tx1"/>
              </a:solidFill>
            </a:endParaRPr>
          </a:p>
          <a:p>
            <a:r>
              <a:rPr lang="tr-TR" sz="3200" i="1" dirty="0">
                <a:solidFill>
                  <a:schemeClr val="tx1"/>
                </a:solidFill>
              </a:rPr>
              <a:t>  </a:t>
            </a:r>
            <a:r>
              <a:rPr lang="tr-TR" sz="2400" dirty="0">
                <a:solidFill>
                  <a:schemeClr val="tx1"/>
                </a:solidFill>
              </a:rPr>
              <a:t>İlk yardım </a:t>
            </a:r>
            <a:endParaRPr lang="tr-TR" sz="3200" dirty="0">
              <a:solidFill>
                <a:schemeClr val="tx1"/>
              </a:solidFill>
            </a:endParaRPr>
          </a:p>
        </p:txBody>
      </p:sp>
      <p:sp>
        <p:nvSpPr>
          <p:cNvPr id="3" name="Dikdörtgen 2"/>
          <p:cNvSpPr/>
          <p:nvPr/>
        </p:nvSpPr>
        <p:spPr>
          <a:xfrm>
            <a:off x="526473" y="2230886"/>
            <a:ext cx="11139054" cy="2841034"/>
          </a:xfrm>
          <a:prstGeom prst="rect">
            <a:avLst/>
          </a:prstGeom>
        </p:spPr>
        <p:txBody>
          <a:bodyPr wrap="square">
            <a:spAutoFit/>
          </a:bodyPr>
          <a:lstStyle/>
          <a:p>
            <a:pPr marL="342900" indent="-342900">
              <a:lnSpc>
                <a:spcPct val="107000"/>
              </a:lnSpc>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Hasta/yaralının üzerini örtülür ancak aşırı ısıtmayın</a:t>
            </a:r>
            <a:endParaRPr lang="tr-TR" sz="2400" dirty="0"/>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Eğer iç kanama kol veya bacaktan kaynaklanıyorsa yaralı bölgeye tespit uygulanır.</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Hasta/yaralıya yiyecek veya içecek vermeyin.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Hasta/yaralının bilincini ve yaşam bulgularını 2-3 dakika arayla kontrol edilir.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112 acil yardım ekiplerine teslim edinceye kadar hasta/yaralı yalnız bırakılmaz.</a:t>
            </a:r>
          </a:p>
          <a:p>
            <a:pPr marL="342900" lvl="0"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Kanlı kusması, kanlı balgamı ve kanlı dışkılaması olan hasta/yaralıların kanama örnekleri atılmaz ve sağlık ekibine teslim edilir</a:t>
            </a: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8199" y="369860"/>
            <a:ext cx="1106004" cy="716220"/>
          </a:xfrm>
          <a:prstGeom prst="rect">
            <a:avLst/>
          </a:prstGeom>
        </p:spPr>
      </p:pic>
    </p:spTree>
    <p:extLst>
      <p:ext uri="{BB962C8B-B14F-4D97-AF65-F5344CB8AC3E}">
        <p14:creationId xmlns:p14="http://schemas.microsoft.com/office/powerpoint/2010/main" val="3401818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1"/>
            <a:ext cx="12192000" cy="1402672"/>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Uzuv Kopmasında</a:t>
            </a:r>
            <a:endParaRPr lang="tr-TR" sz="4000" dirty="0">
              <a:solidFill>
                <a:schemeClr val="tx1"/>
              </a:solidFill>
            </a:endParaRPr>
          </a:p>
          <a:p>
            <a:r>
              <a:rPr lang="tr-TR" sz="3200" i="1" dirty="0">
                <a:solidFill>
                  <a:schemeClr val="tx1"/>
                </a:solidFill>
              </a:rPr>
              <a:t>   </a:t>
            </a:r>
            <a:r>
              <a:rPr lang="tr-TR" sz="2400" dirty="0">
                <a:solidFill>
                  <a:schemeClr val="tx1"/>
                </a:solidFill>
              </a:rPr>
              <a:t>İlk yardım</a:t>
            </a:r>
            <a:endParaRPr lang="tr-TR" sz="3200" dirty="0">
              <a:solidFill>
                <a:schemeClr val="tx1"/>
              </a:solidFill>
            </a:endParaRPr>
          </a:p>
        </p:txBody>
      </p:sp>
      <p:sp>
        <p:nvSpPr>
          <p:cNvPr id="3" name="Dikdörtgen 2"/>
          <p:cNvSpPr/>
          <p:nvPr/>
        </p:nvSpPr>
        <p:spPr>
          <a:xfrm>
            <a:off x="0" y="2938289"/>
            <a:ext cx="11596255" cy="882678"/>
          </a:xfrm>
          <a:prstGeom prst="rect">
            <a:avLst/>
          </a:prstGeom>
        </p:spPr>
        <p:txBody>
          <a:bodyPr wrap="square">
            <a:spAutoFit/>
          </a:bodyPr>
          <a:lstStyle/>
          <a:p>
            <a:pPr marL="88328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Uzuv kopması ciddi kanamaya neden olabilen hem yaralının kendisine hem de kopan uzva müdahale yapılmasını gerektiren bir dış kanama çeşididir.</a:t>
            </a: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1836" y="343227"/>
            <a:ext cx="1106004" cy="716220"/>
          </a:xfrm>
          <a:prstGeom prst="rect">
            <a:avLst/>
          </a:prstGeom>
        </p:spPr>
      </p:pic>
    </p:spTree>
    <p:extLst>
      <p:ext uri="{BB962C8B-B14F-4D97-AF65-F5344CB8AC3E}">
        <p14:creationId xmlns:p14="http://schemas.microsoft.com/office/powerpoint/2010/main" val="3368267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0"/>
            <a:ext cx="12192000" cy="1386015"/>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Uzuv Kopmasında</a:t>
            </a:r>
            <a:endParaRPr lang="tr-TR" sz="4000" dirty="0">
              <a:solidFill>
                <a:schemeClr val="tx1"/>
              </a:solidFill>
            </a:endParaRPr>
          </a:p>
          <a:p>
            <a:r>
              <a:rPr lang="tr-TR" sz="2800" i="1" dirty="0">
                <a:solidFill>
                  <a:schemeClr val="tx1"/>
                </a:solidFill>
              </a:rPr>
              <a:t>   </a:t>
            </a:r>
            <a:r>
              <a:rPr lang="tr-TR" sz="2400" dirty="0">
                <a:solidFill>
                  <a:schemeClr val="tx1"/>
                </a:solidFill>
              </a:rPr>
              <a:t>İlk yardım</a:t>
            </a:r>
            <a:endParaRPr lang="tr-TR" sz="2800" dirty="0">
              <a:solidFill>
                <a:schemeClr val="tx1"/>
              </a:solidFill>
            </a:endParaRPr>
          </a:p>
        </p:txBody>
      </p:sp>
      <p:sp>
        <p:nvSpPr>
          <p:cNvPr id="4" name="Dikdörtgen 3"/>
          <p:cNvSpPr/>
          <p:nvPr/>
        </p:nvSpPr>
        <p:spPr>
          <a:xfrm>
            <a:off x="-870155" y="1792673"/>
            <a:ext cx="13400821" cy="487506"/>
          </a:xfrm>
          <a:prstGeom prst="rect">
            <a:avLst/>
          </a:prstGeom>
        </p:spPr>
        <p:txBody>
          <a:bodyPr wrap="square">
            <a:spAutoFit/>
          </a:bodyPr>
          <a:lstStyle/>
          <a:p>
            <a:pPr marL="540385">
              <a:lnSpc>
                <a:spcPct val="107000"/>
              </a:lnSpc>
              <a:spcAft>
                <a:spcPts val="800"/>
              </a:spcAft>
            </a:pPr>
            <a:r>
              <a:rPr lang="tr-TR" sz="2400" b="1" dirty="0">
                <a:latin typeface="Calibri" panose="020F0502020204030204" pitchFamily="34" charset="0"/>
                <a:ea typeface="Calibri" panose="020F0502020204030204" pitchFamily="34" charset="0"/>
                <a:cs typeface="Times New Roman" panose="02020603050405020304" pitchFamily="18" charset="0"/>
              </a:rPr>
              <a:t>		Hastanın kendisine müdahale</a:t>
            </a:r>
            <a:endParaRPr lang="tr-TR"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Dikdörtgen 4"/>
          <p:cNvSpPr/>
          <p:nvPr/>
        </p:nvSpPr>
        <p:spPr>
          <a:xfrm>
            <a:off x="678873" y="2388681"/>
            <a:ext cx="10035699" cy="985270"/>
          </a:xfrm>
          <a:prstGeom prst="rect">
            <a:avLst/>
          </a:prstGeom>
        </p:spPr>
        <p:txBody>
          <a:bodyPr wrap="square">
            <a:spAutoFit/>
          </a:bodyPr>
          <a:lstStyle/>
          <a:p>
            <a:pPr marL="735965" indent="-28575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 Yaraya doğrudan bası veya basınçlı bandaj uygulanır.</a:t>
            </a:r>
          </a:p>
          <a:p>
            <a:pPr marL="735965" indent="-285750">
              <a:lnSpc>
                <a:spcPct val="107000"/>
              </a:lnSpc>
              <a:spcAft>
                <a:spcPts val="800"/>
              </a:spcAft>
              <a:buFont typeface="Arial" panose="020B0604020202020204" pitchFamily="34" charset="0"/>
              <a:buChar char="•"/>
            </a:pPr>
            <a:r>
              <a:rPr lang="tr-TR" sz="2400" dirty="0"/>
              <a:t> Ciddi kanama varsa turnike uygulanır.</a:t>
            </a:r>
            <a:endParaRPr lang="tr-T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Resim 5"/>
          <p:cNvPicPr/>
          <p:nvPr/>
        </p:nvPicPr>
        <p:blipFill>
          <a:blip r:embed="rId2">
            <a:extLst>
              <a:ext uri="{28A0092B-C50C-407E-A947-70E740481C1C}">
                <a14:useLocalDpi xmlns:a14="http://schemas.microsoft.com/office/drawing/2010/main" val="0"/>
              </a:ext>
            </a:extLst>
          </a:blip>
          <a:srcRect/>
          <a:stretch>
            <a:fillRect/>
          </a:stretch>
        </p:blipFill>
        <p:spPr bwMode="auto">
          <a:xfrm>
            <a:off x="1295515" y="3780609"/>
            <a:ext cx="2653030" cy="2432868"/>
          </a:xfrm>
          <a:prstGeom prst="rect">
            <a:avLst/>
          </a:prstGeom>
          <a:noFill/>
          <a:ln>
            <a:noFill/>
          </a:ln>
        </p:spPr>
      </p:pic>
      <p:pic>
        <p:nvPicPr>
          <p:cNvPr id="7" name="Resim 6"/>
          <p:cNvPicPr/>
          <p:nvPr/>
        </p:nvPicPr>
        <p:blipFill>
          <a:blip r:embed="rId3">
            <a:extLst>
              <a:ext uri="{28A0092B-C50C-407E-A947-70E740481C1C}">
                <a14:useLocalDpi xmlns:a14="http://schemas.microsoft.com/office/drawing/2010/main" val="0"/>
              </a:ext>
            </a:extLst>
          </a:blip>
          <a:srcRect/>
          <a:stretch>
            <a:fillRect/>
          </a:stretch>
        </p:blipFill>
        <p:spPr bwMode="auto">
          <a:xfrm>
            <a:off x="5005012" y="3780609"/>
            <a:ext cx="2653030" cy="2385243"/>
          </a:xfrm>
          <a:prstGeom prst="rect">
            <a:avLst/>
          </a:prstGeom>
          <a:noFill/>
          <a:ln>
            <a:noFill/>
          </a:ln>
        </p:spPr>
      </p:pic>
      <p:pic>
        <p:nvPicPr>
          <p:cNvPr id="8" name="Resim 7"/>
          <p:cNvPicPr/>
          <p:nvPr/>
        </p:nvPicPr>
        <p:blipFill>
          <a:blip r:embed="rId4">
            <a:extLst>
              <a:ext uri="{28A0092B-C50C-407E-A947-70E740481C1C}">
                <a14:useLocalDpi xmlns:a14="http://schemas.microsoft.com/office/drawing/2010/main" val="0"/>
              </a:ext>
            </a:extLst>
          </a:blip>
          <a:srcRect/>
          <a:stretch>
            <a:fillRect/>
          </a:stretch>
        </p:blipFill>
        <p:spPr bwMode="auto">
          <a:xfrm>
            <a:off x="8873170" y="3780608"/>
            <a:ext cx="2897869" cy="2385243"/>
          </a:xfrm>
          <a:prstGeom prst="rect">
            <a:avLst/>
          </a:prstGeom>
          <a:noFill/>
          <a:ln>
            <a:noFill/>
          </a:ln>
        </p:spPr>
      </p:pic>
      <p:pic>
        <p:nvPicPr>
          <p:cNvPr id="9" name="Resim 8">
            <a:extLst>
              <a:ext uri="{FF2B5EF4-FFF2-40B4-BE49-F238E27FC236}">
                <a16:creationId xmlns:a16="http://schemas.microsoft.com/office/drawing/2014/main" id="{34D9FE66-9D6B-DA55-1565-EF62F22FF3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4572" y="326239"/>
            <a:ext cx="1106004" cy="716220"/>
          </a:xfrm>
          <a:prstGeom prst="rect">
            <a:avLst/>
          </a:prstGeom>
        </p:spPr>
      </p:pic>
    </p:spTree>
    <p:extLst>
      <p:ext uri="{BB962C8B-B14F-4D97-AF65-F5344CB8AC3E}">
        <p14:creationId xmlns:p14="http://schemas.microsoft.com/office/powerpoint/2010/main" val="3861580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0"/>
            <a:ext cx="12192000" cy="1544715"/>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Uzuv Kopmasında</a:t>
            </a:r>
          </a:p>
          <a:p>
            <a:r>
              <a:rPr lang="tr-TR" sz="2800" dirty="0">
                <a:solidFill>
                  <a:schemeClr val="tx1"/>
                </a:solidFill>
              </a:rPr>
              <a:t>   </a:t>
            </a:r>
            <a:r>
              <a:rPr lang="tr-TR" sz="2400" dirty="0">
                <a:solidFill>
                  <a:schemeClr val="tx1"/>
                </a:solidFill>
              </a:rPr>
              <a:t>İlk yardım</a:t>
            </a:r>
            <a:endParaRPr lang="tr-TR" sz="2800" dirty="0">
              <a:solidFill>
                <a:schemeClr val="tx1"/>
              </a:solidFill>
            </a:endParaRPr>
          </a:p>
        </p:txBody>
      </p:sp>
      <p:sp>
        <p:nvSpPr>
          <p:cNvPr id="3" name="Dikdörtgen 2"/>
          <p:cNvSpPr/>
          <p:nvPr/>
        </p:nvSpPr>
        <p:spPr>
          <a:xfrm>
            <a:off x="471948" y="1857215"/>
            <a:ext cx="9974380" cy="487506"/>
          </a:xfrm>
          <a:prstGeom prst="rect">
            <a:avLst/>
          </a:prstGeom>
        </p:spPr>
        <p:txBody>
          <a:bodyPr wrap="square">
            <a:spAutoFit/>
          </a:bodyPr>
          <a:lstStyle/>
          <a:p>
            <a:pPr marL="450215">
              <a:lnSpc>
                <a:spcPct val="107000"/>
              </a:lnSpc>
              <a:spcAft>
                <a:spcPts val="800"/>
              </a:spcAft>
            </a:pPr>
            <a:r>
              <a:rPr lang="tr-TR" sz="2400" b="1" dirty="0">
                <a:latin typeface="Calibri" panose="020F0502020204030204" pitchFamily="34" charset="0"/>
                <a:ea typeface="Calibri" panose="020F0502020204030204" pitchFamily="34" charset="0"/>
                <a:cs typeface="Times New Roman" panose="02020603050405020304" pitchFamily="18" charset="0"/>
              </a:rPr>
              <a:t>Kopan uzva müdahale;</a:t>
            </a:r>
            <a:r>
              <a:rPr lang="tr-TR" b="1" dirty="0">
                <a:latin typeface="Calibri" panose="020F0502020204030204" pitchFamily="34" charset="0"/>
                <a:ea typeface="Calibri" panose="020F0502020204030204" pitchFamily="34" charset="0"/>
                <a:cs typeface="Times New Roman" panose="02020603050405020304" pitchFamily="18" charset="0"/>
              </a:rPr>
              <a:t> </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Dikdörtgen 3"/>
          <p:cNvSpPr/>
          <p:nvPr/>
        </p:nvSpPr>
        <p:spPr>
          <a:xfrm>
            <a:off x="471055" y="2372356"/>
            <a:ext cx="11371319" cy="1775614"/>
          </a:xfrm>
          <a:prstGeom prst="rect">
            <a:avLst/>
          </a:prstGeom>
        </p:spPr>
        <p:txBody>
          <a:bodyPr wrap="square">
            <a:spAutoFit/>
          </a:bodyPr>
          <a:lstStyle/>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Kopan uzuv parçası kesinlikle su veya herhangi bir sıvı ile yıkanmaz ve ıslatılmaz.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Kopan uzuv parçasını varsa temiz (steril) bir gazlı bez veya temiz bir beze sarılır. </a:t>
            </a:r>
          </a:p>
          <a:p>
            <a:pPr marL="342900" lvl="0"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Kopan uzuv parçasını temiz, su geçirmez ve ağzı kapalı bir plastik torbaya yerleştirilir.</a:t>
            </a:r>
          </a:p>
          <a:p>
            <a:pPr marL="342900" lvl="0" indent="-342900">
              <a:lnSpc>
                <a:spcPct val="107000"/>
              </a:lnSpc>
              <a:spcAft>
                <a:spcPts val="800"/>
              </a:spcAft>
              <a:buFont typeface="Symbol" panose="05050102010706020507" pitchFamily="18" charset="2"/>
              <a:buChar char=""/>
            </a:pPr>
            <a:endParaRPr lang="tr-T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Resim 4"/>
          <p:cNvPicPr/>
          <p:nvPr/>
        </p:nvPicPr>
        <p:blipFill>
          <a:blip r:embed="rId2">
            <a:extLst>
              <a:ext uri="{28A0092B-C50C-407E-A947-70E740481C1C}">
                <a14:useLocalDpi xmlns:a14="http://schemas.microsoft.com/office/drawing/2010/main" val="0"/>
              </a:ext>
            </a:extLst>
          </a:blip>
          <a:srcRect/>
          <a:stretch>
            <a:fillRect/>
          </a:stretch>
        </p:blipFill>
        <p:spPr bwMode="auto">
          <a:xfrm>
            <a:off x="817417" y="4147970"/>
            <a:ext cx="2785741" cy="2506580"/>
          </a:xfrm>
          <a:prstGeom prst="rect">
            <a:avLst/>
          </a:prstGeom>
          <a:noFill/>
          <a:ln>
            <a:noFill/>
          </a:ln>
        </p:spPr>
      </p:pic>
      <p:pic>
        <p:nvPicPr>
          <p:cNvPr id="6" name="Resim 5"/>
          <p:cNvPicPr/>
          <p:nvPr/>
        </p:nvPicPr>
        <p:blipFill>
          <a:blip r:embed="rId3">
            <a:extLst>
              <a:ext uri="{28A0092B-C50C-407E-A947-70E740481C1C}">
                <a14:useLocalDpi xmlns:a14="http://schemas.microsoft.com/office/drawing/2010/main" val="0"/>
              </a:ext>
            </a:extLst>
          </a:blip>
          <a:srcRect/>
          <a:stretch>
            <a:fillRect/>
          </a:stretch>
        </p:blipFill>
        <p:spPr bwMode="auto">
          <a:xfrm>
            <a:off x="4684654" y="4147970"/>
            <a:ext cx="2822691" cy="2506580"/>
          </a:xfrm>
          <a:prstGeom prst="rect">
            <a:avLst/>
          </a:prstGeom>
          <a:noFill/>
          <a:ln>
            <a:noFill/>
          </a:ln>
        </p:spPr>
      </p:pic>
      <p:pic>
        <p:nvPicPr>
          <p:cNvPr id="7" name="Resim 6"/>
          <p:cNvPicPr/>
          <p:nvPr/>
        </p:nvPicPr>
        <p:blipFill>
          <a:blip r:embed="rId4">
            <a:extLst>
              <a:ext uri="{28A0092B-C50C-407E-A947-70E740481C1C}">
                <a14:useLocalDpi xmlns:a14="http://schemas.microsoft.com/office/drawing/2010/main" val="0"/>
              </a:ext>
            </a:extLst>
          </a:blip>
          <a:srcRect/>
          <a:stretch>
            <a:fillRect/>
          </a:stretch>
        </p:blipFill>
        <p:spPr bwMode="auto">
          <a:xfrm>
            <a:off x="8588841" y="4147970"/>
            <a:ext cx="3065159" cy="2566347"/>
          </a:xfrm>
          <a:prstGeom prst="rect">
            <a:avLst/>
          </a:prstGeom>
          <a:noFill/>
          <a:ln>
            <a:noFill/>
          </a:ln>
        </p:spPr>
      </p:pic>
      <p:pic>
        <p:nvPicPr>
          <p:cNvPr id="8" name="Resim 7">
            <a:extLst>
              <a:ext uri="{FF2B5EF4-FFF2-40B4-BE49-F238E27FC236}">
                <a16:creationId xmlns:a16="http://schemas.microsoft.com/office/drawing/2014/main" id="{34D9FE66-9D6B-DA55-1565-EF62F22FF3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36370" y="410219"/>
            <a:ext cx="1106004" cy="716220"/>
          </a:xfrm>
          <a:prstGeom prst="rect">
            <a:avLst/>
          </a:prstGeom>
        </p:spPr>
      </p:pic>
    </p:spTree>
    <p:extLst>
      <p:ext uri="{BB962C8B-B14F-4D97-AF65-F5344CB8AC3E}">
        <p14:creationId xmlns:p14="http://schemas.microsoft.com/office/powerpoint/2010/main" val="890424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0"/>
            <a:ext cx="12192000" cy="1544715"/>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Uzuv Kopmasında</a:t>
            </a:r>
            <a:endParaRPr lang="tr-TR" sz="4000" dirty="0">
              <a:solidFill>
                <a:schemeClr val="tx1"/>
              </a:solidFill>
            </a:endParaRPr>
          </a:p>
          <a:p>
            <a:r>
              <a:rPr lang="tr-TR" sz="3200" i="1" dirty="0">
                <a:solidFill>
                  <a:schemeClr val="tx1"/>
                </a:solidFill>
              </a:rPr>
              <a:t>   </a:t>
            </a:r>
            <a:r>
              <a:rPr lang="tr-TR" sz="2400" dirty="0">
                <a:solidFill>
                  <a:schemeClr val="tx1"/>
                </a:solidFill>
              </a:rPr>
              <a:t>İlk yardım</a:t>
            </a:r>
            <a:endParaRPr lang="tr-TR" sz="3200" dirty="0">
              <a:solidFill>
                <a:schemeClr val="tx1"/>
              </a:solidFill>
            </a:endParaRPr>
          </a:p>
        </p:txBody>
      </p:sp>
      <p:sp>
        <p:nvSpPr>
          <p:cNvPr id="3" name="Dikdörtgen 2"/>
          <p:cNvSpPr/>
          <p:nvPr/>
        </p:nvSpPr>
        <p:spPr>
          <a:xfrm>
            <a:off x="498764" y="2049199"/>
            <a:ext cx="11443854" cy="4747005"/>
          </a:xfrm>
          <a:prstGeom prst="rect">
            <a:avLst/>
          </a:prstGeom>
        </p:spPr>
        <p:txBody>
          <a:bodyPr wrap="square">
            <a:spAutoFit/>
          </a:bodyPr>
          <a:lstStyle/>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Kopan uzuv parçasının konduğu plastik torbayı ağzını kapattıktan sonra, içerisinde bir ölçek suya iki ölçek buz konulmuş ikinci bir torbaya ya da kovaya koyun. Bu şekilde kopan uzuv parçasının buz ile doğrudan teması önlenerek donması engellenir ve soğuk bir ortamda taşınması sağlanmış olur. </a:t>
            </a:r>
          </a:p>
          <a:p>
            <a:pPr marL="342900" lvl="0"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Torbayı yaralı ile aynı araca koyun, üzerine yaralının adını ve soyadını yazın, en geç 6 (altı) saat içinde yaralının bir sağlık kuruluşuna ulaşması sağlanır.</a:t>
            </a:r>
          </a:p>
          <a:p>
            <a:pPr marL="342900" lvl="0" indent="-342900">
              <a:lnSpc>
                <a:spcPct val="107000"/>
              </a:lnSpc>
              <a:spcAft>
                <a:spcPts val="800"/>
              </a:spcAft>
              <a:buFont typeface="Arial" panose="020B0604020202020204" pitchFamily="34" charset="0"/>
              <a:buChar char="•"/>
            </a:pPr>
            <a:r>
              <a:rPr lang="tr-TR" sz="2400" dirty="0"/>
              <a:t>112 acil yardım numarası aranır ve yardım istenir.  </a:t>
            </a:r>
          </a:p>
          <a:p>
            <a:pPr marL="342900" lvl="0" indent="-342900">
              <a:lnSpc>
                <a:spcPct val="107000"/>
              </a:lnSpc>
              <a:spcAft>
                <a:spcPts val="800"/>
              </a:spcAft>
              <a:buFont typeface="Arial" panose="020B0604020202020204" pitchFamily="34" charset="0"/>
              <a:buChar char="•"/>
            </a:pPr>
            <a:r>
              <a:rPr lang="tr-TR" sz="2400" dirty="0"/>
              <a:t>Uzuv parçası tam kopmamış ise aradaki kopmayan yapıları kesinlikle kesilmez. Parçayı normal pozisyonuna getirin ve kuru, varsa steril bir gazlı bez veya temiz bir beze sararak üzerine bir buz paketi yerleştirilir. </a:t>
            </a:r>
          </a:p>
          <a:p>
            <a:pPr marL="342900" lvl="0" indent="-342900">
              <a:lnSpc>
                <a:spcPct val="107000"/>
              </a:lnSpc>
              <a:spcAft>
                <a:spcPts val="800"/>
              </a:spcAft>
              <a:buFont typeface="Symbol" panose="05050102010706020507" pitchFamily="18" charset="2"/>
              <a:buChar char=""/>
            </a:pPr>
            <a:endParaRPr lang="tr-T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1835" y="414247"/>
            <a:ext cx="1106004" cy="716220"/>
          </a:xfrm>
          <a:prstGeom prst="rect">
            <a:avLst/>
          </a:prstGeom>
        </p:spPr>
      </p:pic>
    </p:spTree>
    <p:extLst>
      <p:ext uri="{BB962C8B-B14F-4D97-AF65-F5344CB8AC3E}">
        <p14:creationId xmlns:p14="http://schemas.microsoft.com/office/powerpoint/2010/main" val="1299500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0"/>
            <a:ext cx="12192000" cy="1690687"/>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Yabancı Cisim Batmalarında</a:t>
            </a:r>
            <a:endParaRPr lang="tr-TR" sz="4000" dirty="0">
              <a:solidFill>
                <a:schemeClr val="tx1"/>
              </a:solidFill>
            </a:endParaRPr>
          </a:p>
          <a:p>
            <a:r>
              <a:rPr lang="tr-TR" sz="3200" i="1" dirty="0">
                <a:solidFill>
                  <a:schemeClr val="tx1"/>
                </a:solidFill>
              </a:rPr>
              <a:t>   </a:t>
            </a:r>
            <a:r>
              <a:rPr lang="tr-TR" sz="2400" dirty="0">
                <a:solidFill>
                  <a:schemeClr val="tx1"/>
                </a:solidFill>
              </a:rPr>
              <a:t>İlk yardım</a:t>
            </a:r>
            <a:endParaRPr lang="tr-TR" sz="3200" dirty="0">
              <a:solidFill>
                <a:schemeClr val="tx1"/>
              </a:solidFill>
            </a:endParaRPr>
          </a:p>
        </p:txBody>
      </p:sp>
      <p:sp>
        <p:nvSpPr>
          <p:cNvPr id="3" name="Dikdörtgen 2"/>
          <p:cNvSpPr/>
          <p:nvPr/>
        </p:nvSpPr>
        <p:spPr>
          <a:xfrm>
            <a:off x="-1" y="2165357"/>
            <a:ext cx="11748655" cy="3646576"/>
          </a:xfrm>
          <a:prstGeom prst="rect">
            <a:avLst/>
          </a:prstGeom>
        </p:spPr>
        <p:txBody>
          <a:bodyPr wrap="square">
            <a:spAutoFit/>
          </a:bodyPr>
          <a:lstStyle/>
          <a:p>
            <a:pPr marL="735965" indent="-28575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Cisim kesinlikle çıkartılmaz ve hareket ettirilmez. Cisim çıkarılırken etraf dokulara zarar verebilir ve kanamayı artırabilir. </a:t>
            </a:r>
          </a:p>
          <a:p>
            <a:pPr marL="735965" indent="-28575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Cismi yaranın içerisinde bulunduğu pozisyonda sabit tutmak için etrafına gazlı bez, rulo şeklinde sargı bezi veya temiz kumaş yerleştirilir ve cisim sabit tutulur.</a:t>
            </a:r>
            <a:r>
              <a:rPr lang="tr-TR" sz="2400" dirty="0"/>
              <a:t> </a:t>
            </a:r>
          </a:p>
          <a:p>
            <a:pPr marL="735965" indent="-285750">
              <a:lnSpc>
                <a:spcPct val="107000"/>
              </a:lnSpc>
              <a:spcAft>
                <a:spcPts val="800"/>
              </a:spcAft>
              <a:buFont typeface="Arial" panose="020B0604020202020204" pitchFamily="34" charset="0"/>
              <a:buChar char="•"/>
            </a:pPr>
            <a:r>
              <a:rPr lang="tr-TR" sz="2400" dirty="0"/>
              <a:t>Cisme herhangi bir güç uygulamadan cismin etrafına yerleştirdiğiniz bezlerin üzerine sargı bezi veya benzeri kumaşlar ile bandaj yapılır. </a:t>
            </a:r>
          </a:p>
          <a:p>
            <a:pPr marL="735965" indent="-285750">
              <a:lnSpc>
                <a:spcPct val="107000"/>
              </a:lnSpc>
              <a:spcAft>
                <a:spcPts val="800"/>
              </a:spcAft>
              <a:buFont typeface="Arial" panose="020B0604020202020204" pitchFamily="34" charset="0"/>
              <a:buChar char="•"/>
            </a:pPr>
            <a:r>
              <a:rPr lang="tr-TR" sz="2400" dirty="0"/>
              <a:t>Elinizde bulunan malzemeler ile yuvarlak bandaj yapılır.</a:t>
            </a:r>
          </a:p>
          <a:p>
            <a:pPr marL="735965" indent="-285750">
              <a:lnSpc>
                <a:spcPct val="107000"/>
              </a:lnSpc>
              <a:spcAft>
                <a:spcPts val="800"/>
              </a:spcAft>
              <a:buFont typeface="Arial" panose="020B0604020202020204" pitchFamily="34" charset="0"/>
              <a:buChar char="•"/>
            </a:pPr>
            <a:endParaRPr lang="tr-T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1427" y="487233"/>
            <a:ext cx="1106004" cy="716220"/>
          </a:xfrm>
          <a:prstGeom prst="rect">
            <a:avLst/>
          </a:prstGeom>
        </p:spPr>
      </p:pic>
    </p:spTree>
    <p:extLst>
      <p:ext uri="{BB962C8B-B14F-4D97-AF65-F5344CB8AC3E}">
        <p14:creationId xmlns:p14="http://schemas.microsoft.com/office/powerpoint/2010/main" val="3524399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6BC725A-8A2C-4D0B-0C11-567B01D8C8D5}"/>
              </a:ext>
            </a:extLst>
          </p:cNvPr>
          <p:cNvSpPr txBox="1">
            <a:spLocks/>
          </p:cNvSpPr>
          <p:nvPr/>
        </p:nvSpPr>
        <p:spPr>
          <a:xfrm>
            <a:off x="-1" y="2"/>
            <a:ext cx="12192001" cy="1305016"/>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Tanımlar</a:t>
            </a:r>
            <a:endParaRPr lang="tr-TR" sz="4000" dirty="0">
              <a:solidFill>
                <a:schemeClr val="tx1"/>
              </a:solidFill>
            </a:endParaRPr>
          </a:p>
        </p:txBody>
      </p:sp>
      <p:sp>
        <p:nvSpPr>
          <p:cNvPr id="4" name="Metin kutusu 3">
            <a:extLst>
              <a:ext uri="{FF2B5EF4-FFF2-40B4-BE49-F238E27FC236}">
                <a16:creationId xmlns:a16="http://schemas.microsoft.com/office/drawing/2014/main" id="{0FD9BE7F-51E3-9000-1F91-40331D59DA8C}"/>
              </a:ext>
            </a:extLst>
          </p:cNvPr>
          <p:cNvSpPr txBox="1"/>
          <p:nvPr/>
        </p:nvSpPr>
        <p:spPr>
          <a:xfrm>
            <a:off x="221942" y="2418497"/>
            <a:ext cx="2702648" cy="553998"/>
          </a:xfrm>
          <a:prstGeom prst="rect">
            <a:avLst/>
          </a:prstGeom>
          <a:noFill/>
        </p:spPr>
        <p:txBody>
          <a:bodyPr wrap="square">
            <a:spAutoFit/>
          </a:bodyPr>
          <a:lstStyle/>
          <a:p>
            <a:pPr algn="ctr"/>
            <a:r>
              <a:rPr lang="tr-TR" sz="3000" b="1" dirty="0">
                <a:effectLst/>
                <a:latin typeface="Calibri" panose="020F0502020204030204" pitchFamily="34" charset="0"/>
                <a:ea typeface="Calibri" panose="020F0502020204030204" pitchFamily="34" charset="0"/>
                <a:cs typeface="Times New Roman" panose="02020603050405020304" pitchFamily="18" charset="0"/>
              </a:rPr>
              <a:t>Kanama nedir;</a:t>
            </a:r>
          </a:p>
        </p:txBody>
      </p:sp>
      <p:sp>
        <p:nvSpPr>
          <p:cNvPr id="6" name="Metin kutusu 5">
            <a:extLst>
              <a:ext uri="{FF2B5EF4-FFF2-40B4-BE49-F238E27FC236}">
                <a16:creationId xmlns:a16="http://schemas.microsoft.com/office/drawing/2014/main" id="{678EF051-8423-1438-0A5B-417F60681B14}"/>
              </a:ext>
            </a:extLst>
          </p:cNvPr>
          <p:cNvSpPr txBox="1"/>
          <p:nvPr/>
        </p:nvSpPr>
        <p:spPr>
          <a:xfrm>
            <a:off x="372862" y="3447273"/>
            <a:ext cx="7281552" cy="1309013"/>
          </a:xfrm>
          <a:prstGeom prst="rect">
            <a:avLst/>
          </a:prstGeom>
          <a:noFill/>
        </p:spPr>
        <p:txBody>
          <a:bodyPr wrap="square">
            <a:spAutoFit/>
          </a:bodyPr>
          <a:lstStyle/>
          <a:p>
            <a:pPr>
              <a:lnSpc>
                <a:spcPct val="107000"/>
              </a:lnSpc>
              <a:spcAft>
                <a:spcPts val="800"/>
              </a:spcAft>
            </a:pPr>
            <a:r>
              <a:rPr lang="tr-TR" sz="2500" dirty="0">
                <a:effectLst/>
                <a:latin typeface="Calibri" panose="020F0502020204030204" pitchFamily="34" charset="0"/>
                <a:ea typeface="Calibri" panose="020F0502020204030204" pitchFamily="34" charset="0"/>
                <a:cs typeface="Times New Roman" panose="02020603050405020304" pitchFamily="18" charset="0"/>
              </a:rPr>
              <a:t>Damar bütünlüğünün bozulması sonucu kanın damar dışına (vücudun içine veya dışına) doğru akmasına </a:t>
            </a:r>
            <a:r>
              <a:rPr lang="tr-TR" sz="2500" b="1" dirty="0">
                <a:effectLst/>
                <a:latin typeface="Calibri" panose="020F0502020204030204" pitchFamily="34" charset="0"/>
                <a:ea typeface="Calibri" panose="020F0502020204030204" pitchFamily="34" charset="0"/>
                <a:cs typeface="Times New Roman" panose="02020603050405020304" pitchFamily="18" charset="0"/>
              </a:rPr>
              <a:t>kanama</a:t>
            </a:r>
            <a:r>
              <a:rPr lang="tr-TR" sz="2500" dirty="0">
                <a:effectLst/>
                <a:latin typeface="Calibri" panose="020F0502020204030204" pitchFamily="34" charset="0"/>
                <a:ea typeface="Calibri" panose="020F0502020204030204" pitchFamily="34" charset="0"/>
                <a:cs typeface="Times New Roman" panose="02020603050405020304" pitchFamily="18" charset="0"/>
              </a:rPr>
              <a:t> denir.</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2509" y="3365044"/>
            <a:ext cx="3730063" cy="2782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Resim 6">
            <a:extLst>
              <a:ext uri="{FF2B5EF4-FFF2-40B4-BE49-F238E27FC236}">
                <a16:creationId xmlns:a16="http://schemas.microsoft.com/office/drawing/2014/main" id="{34D9FE66-9D6B-DA55-1565-EF62F22FF3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1118" y="378737"/>
            <a:ext cx="1106004" cy="716220"/>
          </a:xfrm>
          <a:prstGeom prst="rect">
            <a:avLst/>
          </a:prstGeom>
        </p:spPr>
      </p:pic>
    </p:spTree>
    <p:extLst>
      <p:ext uri="{BB962C8B-B14F-4D97-AF65-F5344CB8AC3E}">
        <p14:creationId xmlns:p14="http://schemas.microsoft.com/office/powerpoint/2010/main" val="987536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1"/>
            <a:ext cx="12192000" cy="1518082"/>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Yabancı Cisim Batmalarında</a:t>
            </a:r>
            <a:endParaRPr lang="tr-TR" sz="4000" dirty="0">
              <a:solidFill>
                <a:schemeClr val="tx1"/>
              </a:solidFill>
            </a:endParaRPr>
          </a:p>
          <a:p>
            <a:r>
              <a:rPr lang="tr-TR" sz="2400" dirty="0">
                <a:solidFill>
                  <a:schemeClr val="tx1"/>
                </a:solidFill>
              </a:rPr>
              <a:t>   İlk yardım</a:t>
            </a:r>
          </a:p>
        </p:txBody>
      </p:sp>
      <p:sp>
        <p:nvSpPr>
          <p:cNvPr id="3" name="Dikdörtgen 2"/>
          <p:cNvSpPr/>
          <p:nvPr/>
        </p:nvSpPr>
        <p:spPr>
          <a:xfrm>
            <a:off x="0" y="1805113"/>
            <a:ext cx="7661564" cy="2668551"/>
          </a:xfrm>
          <a:prstGeom prst="rect">
            <a:avLst/>
          </a:prstGeom>
        </p:spPr>
        <p:txBody>
          <a:bodyPr wrap="square">
            <a:spAutoFit/>
          </a:bodyPr>
          <a:lstStyle/>
          <a:p>
            <a:pPr marL="735965" indent="-28575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Bandajın kanamayı durduracak, ancak tüm kan akışını kesmeyecek kadar sağlam olduğundan emin olunur.</a:t>
            </a:r>
          </a:p>
          <a:p>
            <a:pPr marL="735965" indent="-28575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Bandajın çok sıkı olduğuna dair işaretler (artan ağrı, uyuşma veya karıncalanma, ciltte renk değişikliği ve kas fonksiyon kaybı) kontrol edilir. </a:t>
            </a:r>
          </a:p>
          <a:p>
            <a:pPr marL="735965" indent="-28575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112 acil yardım numarası aranır ve yardım istenir.</a:t>
            </a:r>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8137750" y="2162359"/>
            <a:ext cx="3313372" cy="4440429"/>
          </a:xfrm>
          <a:prstGeom prst="rect">
            <a:avLst/>
          </a:prstGeom>
          <a:noFill/>
          <a:ln>
            <a:noFill/>
          </a:ln>
        </p:spPr>
      </p:pic>
      <p:pic>
        <p:nvPicPr>
          <p:cNvPr id="5" name="Resim 4"/>
          <p:cNvPicPr/>
          <p:nvPr/>
        </p:nvPicPr>
        <p:blipFill>
          <a:blip r:embed="rId3">
            <a:extLst>
              <a:ext uri="{28A0092B-C50C-407E-A947-70E740481C1C}">
                <a14:useLocalDpi xmlns:a14="http://schemas.microsoft.com/office/drawing/2010/main" val="0"/>
              </a:ext>
            </a:extLst>
          </a:blip>
          <a:srcRect/>
          <a:stretch>
            <a:fillRect/>
          </a:stretch>
        </p:blipFill>
        <p:spPr bwMode="auto">
          <a:xfrm>
            <a:off x="1254500" y="4696691"/>
            <a:ext cx="2146300" cy="1906098"/>
          </a:xfrm>
          <a:prstGeom prst="rect">
            <a:avLst/>
          </a:prstGeom>
          <a:noFill/>
          <a:ln>
            <a:noFill/>
          </a:ln>
        </p:spPr>
      </p:pic>
      <p:pic>
        <p:nvPicPr>
          <p:cNvPr id="6" name="Resim 5"/>
          <p:cNvPicPr/>
          <p:nvPr/>
        </p:nvPicPr>
        <p:blipFill>
          <a:blip r:embed="rId4">
            <a:extLst>
              <a:ext uri="{28A0092B-C50C-407E-A947-70E740481C1C}">
                <a14:useLocalDpi xmlns:a14="http://schemas.microsoft.com/office/drawing/2010/main" val="0"/>
              </a:ext>
            </a:extLst>
          </a:blip>
          <a:srcRect/>
          <a:stretch>
            <a:fillRect/>
          </a:stretch>
        </p:blipFill>
        <p:spPr bwMode="auto">
          <a:xfrm>
            <a:off x="4999355" y="4696691"/>
            <a:ext cx="2193290" cy="1906098"/>
          </a:xfrm>
          <a:prstGeom prst="rect">
            <a:avLst/>
          </a:prstGeom>
          <a:noFill/>
          <a:ln>
            <a:noFill/>
          </a:ln>
        </p:spPr>
      </p:pic>
      <p:pic>
        <p:nvPicPr>
          <p:cNvPr id="7" name="Resim 6">
            <a:extLst>
              <a:ext uri="{FF2B5EF4-FFF2-40B4-BE49-F238E27FC236}">
                <a16:creationId xmlns:a16="http://schemas.microsoft.com/office/drawing/2014/main" id="{34D9FE66-9D6B-DA55-1565-EF62F22FF3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8570" y="487233"/>
            <a:ext cx="1106004" cy="716220"/>
          </a:xfrm>
          <a:prstGeom prst="rect">
            <a:avLst/>
          </a:prstGeom>
        </p:spPr>
      </p:pic>
    </p:spTree>
    <p:extLst>
      <p:ext uri="{BB962C8B-B14F-4D97-AF65-F5344CB8AC3E}">
        <p14:creationId xmlns:p14="http://schemas.microsoft.com/office/powerpoint/2010/main" val="1238918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1"/>
            <a:ext cx="12192000" cy="1532908"/>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Burun Kanamasında</a:t>
            </a:r>
            <a:endParaRPr lang="tr-TR" sz="4000" dirty="0">
              <a:solidFill>
                <a:schemeClr val="tx1"/>
              </a:solidFill>
            </a:endParaRPr>
          </a:p>
          <a:p>
            <a:r>
              <a:rPr lang="tr-TR" sz="2800" dirty="0">
                <a:solidFill>
                  <a:schemeClr val="tx1"/>
                </a:solidFill>
              </a:rPr>
              <a:t>   </a:t>
            </a:r>
            <a:r>
              <a:rPr lang="tr-TR" sz="2400" dirty="0">
                <a:solidFill>
                  <a:schemeClr val="tx1"/>
                </a:solidFill>
              </a:rPr>
              <a:t>İlk yardım</a:t>
            </a:r>
            <a:endParaRPr lang="tr-TR" sz="2800" dirty="0">
              <a:solidFill>
                <a:schemeClr val="tx1"/>
              </a:solidFill>
            </a:endParaRPr>
          </a:p>
        </p:txBody>
      </p:sp>
      <p:sp>
        <p:nvSpPr>
          <p:cNvPr id="3" name="Dikdörtgen 2"/>
          <p:cNvSpPr/>
          <p:nvPr/>
        </p:nvSpPr>
        <p:spPr>
          <a:xfrm>
            <a:off x="0" y="2571453"/>
            <a:ext cx="11928764" cy="2753639"/>
          </a:xfrm>
          <a:prstGeom prst="rect">
            <a:avLst/>
          </a:prstGeom>
        </p:spPr>
        <p:txBody>
          <a:bodyPr wrap="square">
            <a:spAutoFit/>
          </a:bodyPr>
          <a:lstStyle/>
          <a:p>
            <a:pPr marL="450215">
              <a:lnSpc>
                <a:spcPct val="107000"/>
              </a:lnSpc>
              <a:spcAft>
                <a:spcPts val="800"/>
              </a:spcAft>
            </a:pPr>
            <a:r>
              <a:rPr lang="tr-TR" sz="2400" dirty="0">
                <a:latin typeface="Calibri" panose="020F0502020204030204" pitchFamily="34" charset="0"/>
                <a:ea typeface="Calibri" panose="020F0502020204030204" pitchFamily="34" charset="0"/>
                <a:cs typeface="Times New Roman" panose="02020603050405020304" pitchFamily="18" charset="0"/>
              </a:rPr>
              <a:t>Burun kanaması, doğrudan bir darbe sonucu olarak tek başına veya yüz yaralanmasıyla birlikte görülebilir.</a:t>
            </a:r>
          </a:p>
          <a:p>
            <a:pPr marL="79311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Ancak burun içindeki kuruluk nedeniyle kendiliğinden de ortaya çıkabilir. </a:t>
            </a:r>
          </a:p>
          <a:p>
            <a:pPr marL="79311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Diğer nedenler arasında burunda yabancı bir nesne, enfeksiyon, soğuk algınlığı, alerji, yüksek tansiyon, yüksek irtifa, kuru bir ortam, hastalık ve bazı ilaçların kullanımı bulunur.</a:t>
            </a:r>
          </a:p>
          <a:p>
            <a:pPr marL="79311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Burun kanamaları nadir durumlarda ciddi olabilir ve ölüme yol açabilir</a:t>
            </a:r>
            <a:r>
              <a:rPr lang="tr-TR"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0815" y="487233"/>
            <a:ext cx="1106004" cy="716220"/>
          </a:xfrm>
          <a:prstGeom prst="rect">
            <a:avLst/>
          </a:prstGeom>
        </p:spPr>
      </p:pic>
    </p:spTree>
    <p:extLst>
      <p:ext uri="{BB962C8B-B14F-4D97-AF65-F5344CB8AC3E}">
        <p14:creationId xmlns:p14="http://schemas.microsoft.com/office/powerpoint/2010/main" val="2249375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17666"/>
            <a:ext cx="12192000" cy="1544804"/>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solidFill>
                  <a:schemeClr val="tx1"/>
                </a:solidFill>
              </a:rPr>
              <a:t>  Burun Kanamasında</a:t>
            </a:r>
          </a:p>
          <a:p>
            <a:r>
              <a:rPr lang="tr-TR" sz="3200" i="1" dirty="0">
                <a:solidFill>
                  <a:schemeClr val="tx1"/>
                </a:solidFill>
              </a:rPr>
              <a:t>   </a:t>
            </a:r>
            <a:r>
              <a:rPr lang="tr-TR" sz="2400" dirty="0">
                <a:solidFill>
                  <a:schemeClr val="tx1"/>
                </a:solidFill>
              </a:rPr>
              <a:t>İlk yardım</a:t>
            </a:r>
            <a:endParaRPr lang="tr-TR" sz="2800" dirty="0">
              <a:solidFill>
                <a:schemeClr val="tx1"/>
              </a:solidFill>
            </a:endParaRPr>
          </a:p>
          <a:p>
            <a:endParaRPr lang="tr-TR" sz="2000" dirty="0">
              <a:solidFill>
                <a:schemeClr val="tx1"/>
              </a:solidFill>
            </a:endParaRPr>
          </a:p>
        </p:txBody>
      </p:sp>
      <p:sp>
        <p:nvSpPr>
          <p:cNvPr id="3" name="Dikdörtgen 2"/>
          <p:cNvSpPr/>
          <p:nvPr/>
        </p:nvSpPr>
        <p:spPr>
          <a:xfrm>
            <a:off x="554181" y="1930530"/>
            <a:ext cx="11263745" cy="1673022"/>
          </a:xfrm>
          <a:prstGeom prst="rect">
            <a:avLst/>
          </a:prstGeom>
        </p:spPr>
        <p:txBody>
          <a:bodyPr wrap="square">
            <a:spAutoFit/>
          </a:bodyPr>
          <a:lstStyle/>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Hasta/yaralıyı sakinleştirilir ve oturur pozisyon verilir.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Boyun yaralanması yoksa başı hafifçe öne eğmesi sağlanır. Böylece hasta/yaralının kan yutması engellenir.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Hasta/yaralıya ağızdan nefes almasını söylenir. </a:t>
            </a:r>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1314449" y="3843395"/>
            <a:ext cx="3285260" cy="2792269"/>
          </a:xfrm>
          <a:prstGeom prst="rect">
            <a:avLst/>
          </a:prstGeom>
          <a:noFill/>
          <a:ln>
            <a:noFill/>
          </a:ln>
        </p:spPr>
      </p:pic>
      <p:pic>
        <p:nvPicPr>
          <p:cNvPr id="5" name="Resim 4"/>
          <p:cNvPicPr/>
          <p:nvPr/>
        </p:nvPicPr>
        <p:blipFill>
          <a:blip r:embed="rId3">
            <a:extLst>
              <a:ext uri="{28A0092B-C50C-407E-A947-70E740481C1C}">
                <a14:useLocalDpi xmlns:a14="http://schemas.microsoft.com/office/drawing/2010/main" val="0"/>
              </a:ext>
            </a:extLst>
          </a:blip>
          <a:srcRect/>
          <a:stretch>
            <a:fillRect/>
          </a:stretch>
        </p:blipFill>
        <p:spPr bwMode="auto">
          <a:xfrm>
            <a:off x="7329055" y="3843395"/>
            <a:ext cx="3427008" cy="2792268"/>
          </a:xfrm>
          <a:prstGeom prst="rect">
            <a:avLst/>
          </a:prstGeom>
          <a:noFill/>
          <a:ln>
            <a:noFill/>
          </a:ln>
        </p:spPr>
      </p:pic>
      <p:pic>
        <p:nvPicPr>
          <p:cNvPr id="6" name="Resim 5">
            <a:extLst>
              <a:ext uri="{FF2B5EF4-FFF2-40B4-BE49-F238E27FC236}">
                <a16:creationId xmlns:a16="http://schemas.microsoft.com/office/drawing/2014/main" id="{34D9FE66-9D6B-DA55-1565-EF62F22FF3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5203" y="496067"/>
            <a:ext cx="1106004" cy="716220"/>
          </a:xfrm>
          <a:prstGeom prst="rect">
            <a:avLst/>
          </a:prstGeom>
        </p:spPr>
      </p:pic>
    </p:spTree>
    <p:extLst>
      <p:ext uri="{BB962C8B-B14F-4D97-AF65-F5344CB8AC3E}">
        <p14:creationId xmlns:p14="http://schemas.microsoft.com/office/powerpoint/2010/main" val="104836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1"/>
            <a:ext cx="12192000" cy="1624614"/>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Burun Kanamasında</a:t>
            </a:r>
            <a:endParaRPr lang="tr-TR" sz="4000" dirty="0">
              <a:solidFill>
                <a:schemeClr val="tx1"/>
              </a:solidFill>
            </a:endParaRPr>
          </a:p>
          <a:p>
            <a:r>
              <a:rPr lang="tr-TR" sz="2800" i="1" dirty="0">
                <a:solidFill>
                  <a:schemeClr val="tx1"/>
                </a:solidFill>
              </a:rPr>
              <a:t>   </a:t>
            </a:r>
            <a:r>
              <a:rPr lang="tr-TR" sz="2400" dirty="0">
                <a:solidFill>
                  <a:schemeClr val="tx1"/>
                </a:solidFill>
              </a:rPr>
              <a:t>İlk yardım</a:t>
            </a:r>
            <a:endParaRPr lang="tr-TR" sz="2800" dirty="0">
              <a:solidFill>
                <a:schemeClr val="tx1"/>
              </a:solidFill>
            </a:endParaRPr>
          </a:p>
        </p:txBody>
      </p:sp>
      <p:sp>
        <p:nvSpPr>
          <p:cNvPr id="3" name="Dikdörtgen 2"/>
          <p:cNvSpPr/>
          <p:nvPr/>
        </p:nvSpPr>
        <p:spPr>
          <a:xfrm>
            <a:off x="180109" y="2482909"/>
            <a:ext cx="11485418" cy="2858539"/>
          </a:xfrm>
          <a:prstGeom prst="rect">
            <a:avLst/>
          </a:prstGeom>
        </p:spPr>
        <p:txBody>
          <a:bodyPr wrap="square">
            <a:spAutoFit/>
          </a:bodyPr>
          <a:lstStyle/>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Hasta/yaralıdan burun kanatlarını burun kemiğinden itibaren işaret parmağı ve başparmak ile sıkıştırması istenir. Hasta/yaralı bunu yapamazsa bu uygulamayı ilkyardımcı yaparak kanama kontrolü yapar. Burun kanatları yaklaşık 10-15 dakika sıkılır.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 mümkün olduğunca konuşma, yutma, öksürme, tükürme ve koklama yapmaması gerektiği konusunda uyarılır. </a:t>
            </a:r>
          </a:p>
          <a:p>
            <a:pPr marL="342900" lvl="0"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20 dakikadan sonra halen kanama devam ediyorsa 112 acil yardım numarasını aranır ve yardım istenir.</a:t>
            </a: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523" y="487233"/>
            <a:ext cx="1106004" cy="716220"/>
          </a:xfrm>
          <a:prstGeom prst="rect">
            <a:avLst/>
          </a:prstGeom>
        </p:spPr>
      </p:pic>
    </p:spTree>
    <p:extLst>
      <p:ext uri="{BB962C8B-B14F-4D97-AF65-F5344CB8AC3E}">
        <p14:creationId xmlns:p14="http://schemas.microsoft.com/office/powerpoint/2010/main" val="2003836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1"/>
            <a:ext cx="12192000" cy="1562470"/>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Kulak Kanamasında</a:t>
            </a:r>
            <a:endParaRPr lang="tr-TR" sz="4000" dirty="0">
              <a:solidFill>
                <a:schemeClr val="tx1"/>
              </a:solidFill>
            </a:endParaRPr>
          </a:p>
          <a:p>
            <a:r>
              <a:rPr lang="tr-TR" sz="2800" dirty="0">
                <a:solidFill>
                  <a:schemeClr val="tx1"/>
                </a:solidFill>
              </a:rPr>
              <a:t>   </a:t>
            </a:r>
            <a:r>
              <a:rPr lang="tr-TR" sz="2400" dirty="0">
                <a:solidFill>
                  <a:schemeClr val="tx1"/>
                </a:solidFill>
              </a:rPr>
              <a:t>İlk yardım</a:t>
            </a:r>
            <a:endParaRPr lang="tr-TR" sz="2800" dirty="0">
              <a:solidFill>
                <a:schemeClr val="tx1"/>
              </a:solidFill>
            </a:endParaRPr>
          </a:p>
        </p:txBody>
      </p:sp>
      <p:sp>
        <p:nvSpPr>
          <p:cNvPr id="3" name="Dikdörtgen 2"/>
          <p:cNvSpPr/>
          <p:nvPr/>
        </p:nvSpPr>
        <p:spPr>
          <a:xfrm>
            <a:off x="-249381" y="2596142"/>
            <a:ext cx="12095018" cy="1380443"/>
          </a:xfrm>
          <a:prstGeom prst="rect">
            <a:avLst/>
          </a:prstGeom>
        </p:spPr>
        <p:txBody>
          <a:bodyPr wrap="square">
            <a:spAutoFit/>
          </a:bodyPr>
          <a:lstStyle/>
          <a:p>
            <a:pPr marL="540385">
              <a:lnSpc>
                <a:spcPct val="107000"/>
              </a:lnSpc>
              <a:spcAft>
                <a:spcPts val="800"/>
              </a:spcAft>
              <a:tabLst>
                <a:tab pos="540385" algn="l"/>
              </a:tabLst>
            </a:pPr>
            <a:r>
              <a:rPr lang="tr-TR" sz="2400" dirty="0">
                <a:latin typeface="Calibri" panose="020F0502020204030204" pitchFamily="34" charset="0"/>
                <a:ea typeface="Calibri" panose="020F0502020204030204" pitchFamily="34" charset="0"/>
                <a:cs typeface="Times New Roman" panose="02020603050405020304" pitchFamily="18" charset="0"/>
              </a:rPr>
              <a:t>Kulak kanaması iç ve dış kulak yolundaki bir yaralanmaya bağlı ortaya çıkabileceği gibi kafa travmaları gibi ciddi yaralanmalarda da görülebilir.</a:t>
            </a:r>
          </a:p>
          <a:p>
            <a:pPr marL="883285" indent="-342900">
              <a:lnSpc>
                <a:spcPct val="107000"/>
              </a:lnSpc>
              <a:spcAft>
                <a:spcPts val="800"/>
              </a:spcAft>
              <a:buFont typeface="Arial" panose="020B0604020202020204" pitchFamily="34" charset="0"/>
              <a:buChar char="•"/>
              <a:tabLst>
                <a:tab pos="540385" algn="l"/>
              </a:tabLst>
            </a:pPr>
            <a:r>
              <a:rPr lang="tr-TR" sz="2400" dirty="0">
                <a:latin typeface="Calibri" panose="020F0502020204030204" pitchFamily="34" charset="0"/>
                <a:ea typeface="Calibri" panose="020F0502020204030204" pitchFamily="34" charset="0"/>
                <a:cs typeface="Times New Roman" panose="02020603050405020304" pitchFamily="18" charset="0"/>
              </a:rPr>
              <a:t>Kulaktan sıvı gelmesi ve bu sıvının kan içermesi ciddi kafa yaralanmasını gösterir.</a:t>
            </a: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9895" y="487233"/>
            <a:ext cx="1106004" cy="716220"/>
          </a:xfrm>
          <a:prstGeom prst="rect">
            <a:avLst/>
          </a:prstGeom>
        </p:spPr>
      </p:pic>
    </p:spTree>
    <p:extLst>
      <p:ext uri="{BB962C8B-B14F-4D97-AF65-F5344CB8AC3E}">
        <p14:creationId xmlns:p14="http://schemas.microsoft.com/office/powerpoint/2010/main" val="4246459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1"/>
            <a:ext cx="12192000" cy="1615736"/>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Kulak kanamasında</a:t>
            </a:r>
            <a:endParaRPr lang="tr-TR" sz="4000" dirty="0">
              <a:solidFill>
                <a:schemeClr val="tx1"/>
              </a:solidFill>
            </a:endParaRPr>
          </a:p>
          <a:p>
            <a:r>
              <a:rPr lang="tr-TR" sz="2800" dirty="0">
                <a:solidFill>
                  <a:schemeClr val="tx1"/>
                </a:solidFill>
              </a:rPr>
              <a:t>   </a:t>
            </a:r>
            <a:r>
              <a:rPr lang="tr-TR" sz="2400" dirty="0">
                <a:solidFill>
                  <a:schemeClr val="tx1"/>
                </a:solidFill>
              </a:rPr>
              <a:t>İlk yardım</a:t>
            </a:r>
            <a:endParaRPr lang="tr-TR" sz="2800" dirty="0">
              <a:solidFill>
                <a:schemeClr val="tx1"/>
              </a:solidFill>
            </a:endParaRPr>
          </a:p>
        </p:txBody>
      </p:sp>
      <p:sp>
        <p:nvSpPr>
          <p:cNvPr id="3" name="Dikdörtgen 2"/>
          <p:cNvSpPr/>
          <p:nvPr/>
        </p:nvSpPr>
        <p:spPr>
          <a:xfrm>
            <a:off x="78914" y="1995359"/>
            <a:ext cx="11887200" cy="2858539"/>
          </a:xfrm>
          <a:prstGeom prst="rect">
            <a:avLst/>
          </a:prstGeom>
        </p:spPr>
        <p:txBody>
          <a:bodyPr wrap="square">
            <a:spAutoFit/>
          </a:bodyPr>
          <a:lstStyle/>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 sakinleştirilir.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Kanama hafifse kulak temiz bir bezle temizlenir.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Kanama ciddi ise, kulağı tıkamadan temiz bezlerle kapatılır.</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Hasta/yaralının bilinci açık ise sırt üstü yatırılır. </a:t>
            </a:r>
          </a:p>
          <a:p>
            <a:pPr marL="342900" lvl="0" indent="-342900">
              <a:lnSpc>
                <a:spcPct val="107000"/>
              </a:lnSpc>
              <a:spcAft>
                <a:spcPts val="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Hasta/yaralının bilinci kapalı ise ve omurga yaralanması yoksa hasta/yaralıyı kanayan kulak üzerine yan yatırılır. </a:t>
            </a:r>
          </a:p>
          <a:p>
            <a:pPr marL="342900" lvl="0"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112 acil yardım numarasını aranır ve yardım istenir.</a:t>
            </a:r>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1112579" y="4907737"/>
            <a:ext cx="2790190" cy="1704633"/>
          </a:xfrm>
          <a:prstGeom prst="rect">
            <a:avLst/>
          </a:prstGeom>
          <a:noFill/>
          <a:ln>
            <a:noFill/>
          </a:ln>
        </p:spPr>
      </p:pic>
      <p:pic>
        <p:nvPicPr>
          <p:cNvPr id="5" name="Resim 4"/>
          <p:cNvPicPr/>
          <p:nvPr/>
        </p:nvPicPr>
        <p:blipFill>
          <a:blip r:embed="rId3">
            <a:extLst>
              <a:ext uri="{28A0092B-C50C-407E-A947-70E740481C1C}">
                <a14:useLocalDpi xmlns:a14="http://schemas.microsoft.com/office/drawing/2010/main" val="0"/>
              </a:ext>
            </a:extLst>
          </a:blip>
          <a:srcRect/>
          <a:stretch>
            <a:fillRect/>
          </a:stretch>
        </p:blipFill>
        <p:spPr bwMode="auto">
          <a:xfrm>
            <a:off x="6833149" y="4907738"/>
            <a:ext cx="2989724" cy="1651530"/>
          </a:xfrm>
          <a:prstGeom prst="rect">
            <a:avLst/>
          </a:prstGeom>
          <a:noFill/>
          <a:ln>
            <a:noFill/>
          </a:ln>
        </p:spPr>
      </p:pic>
      <p:pic>
        <p:nvPicPr>
          <p:cNvPr id="6" name="Resim 5">
            <a:extLst>
              <a:ext uri="{FF2B5EF4-FFF2-40B4-BE49-F238E27FC236}">
                <a16:creationId xmlns:a16="http://schemas.microsoft.com/office/drawing/2014/main" id="{34D9FE66-9D6B-DA55-1565-EF62F22FF3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8671" y="487233"/>
            <a:ext cx="1106004" cy="716220"/>
          </a:xfrm>
          <a:prstGeom prst="rect">
            <a:avLst/>
          </a:prstGeom>
        </p:spPr>
      </p:pic>
    </p:spTree>
    <p:extLst>
      <p:ext uri="{BB962C8B-B14F-4D97-AF65-F5344CB8AC3E}">
        <p14:creationId xmlns:p14="http://schemas.microsoft.com/office/powerpoint/2010/main" val="2322871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EC0B2ED1-0F8F-A202-D948-CB565FD37038}"/>
              </a:ext>
            </a:extLst>
          </p:cNvPr>
          <p:cNvSpPr txBox="1">
            <a:spLocks/>
          </p:cNvSpPr>
          <p:nvPr/>
        </p:nvSpPr>
        <p:spPr>
          <a:xfrm>
            <a:off x="0" y="0"/>
            <a:ext cx="12192000" cy="1593705"/>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solidFill>
                  <a:schemeClr val="tx1"/>
                </a:solidFill>
              </a:rPr>
              <a:t>  Kanamalı Hastalarda Dikkat Edilmesi Gereken Hususlar</a:t>
            </a:r>
          </a:p>
        </p:txBody>
      </p:sp>
      <p:sp>
        <p:nvSpPr>
          <p:cNvPr id="3" name="Dikdörtgen 2"/>
          <p:cNvSpPr/>
          <p:nvPr/>
        </p:nvSpPr>
        <p:spPr>
          <a:xfrm>
            <a:off x="-1" y="2370585"/>
            <a:ext cx="12192000" cy="2753639"/>
          </a:xfrm>
          <a:prstGeom prst="rect">
            <a:avLst/>
          </a:prstGeom>
        </p:spPr>
        <p:txBody>
          <a:bodyPr wrap="square">
            <a:spAutoFit/>
          </a:bodyPr>
          <a:lstStyle/>
          <a:p>
            <a:pPr marL="79311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Çıplak elle hasta/yaralının kanıyla temas etmemeye çalışılmalıdır. </a:t>
            </a:r>
          </a:p>
          <a:p>
            <a:pPr marL="79311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İlk yardımcı ve hasta/yaralı; muayene eldivenleri, ekstra gazlı bez veya temiz bezler kullanılarak enfeksiyona (mikroplara bağlı hastalıklara) karşı korunmalıdır.</a:t>
            </a:r>
          </a:p>
          <a:p>
            <a:pPr marL="79311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Hasta/yaralının genel durumu iyi ise, hasta/yaralının bizzat kendisinin yaraya doğrudan bası uygulaması sağlanmalıdır. </a:t>
            </a:r>
          </a:p>
          <a:p>
            <a:pPr marL="79311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Müdahale çıplak elle yapılacaksa; öncesinde ve sonrasında eller su ve sabunla yıkanmalıdır. </a:t>
            </a:r>
          </a:p>
        </p:txBody>
      </p:sp>
    </p:spTree>
    <p:extLst>
      <p:ext uri="{BB962C8B-B14F-4D97-AF65-F5344CB8AC3E}">
        <p14:creationId xmlns:p14="http://schemas.microsoft.com/office/powerpoint/2010/main" val="3499286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59B67D26-836D-4A80-9C00-58441756A9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743" y="641779"/>
            <a:ext cx="6834514" cy="5237018"/>
          </a:xfrm>
          <a:prstGeom prst="rect">
            <a:avLst/>
          </a:prstGeom>
        </p:spPr>
      </p:pic>
    </p:spTree>
    <p:extLst>
      <p:ext uri="{BB962C8B-B14F-4D97-AF65-F5344CB8AC3E}">
        <p14:creationId xmlns:p14="http://schemas.microsoft.com/office/powerpoint/2010/main" val="3602389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00F9AD86-61DF-C3A7-6B9F-D913E6FC5F9F}"/>
              </a:ext>
            </a:extLst>
          </p:cNvPr>
          <p:cNvSpPr txBox="1">
            <a:spLocks/>
          </p:cNvSpPr>
          <p:nvPr/>
        </p:nvSpPr>
        <p:spPr>
          <a:xfrm>
            <a:off x="0" y="0"/>
            <a:ext cx="12192000" cy="1397209"/>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solidFill>
                  <a:schemeClr val="tx1"/>
                </a:solidFill>
              </a:rPr>
              <a:t>  Kanamalar</a:t>
            </a:r>
          </a:p>
          <a:p>
            <a:r>
              <a:rPr lang="tr-TR" sz="2400" i="1" dirty="0">
                <a:solidFill>
                  <a:schemeClr val="tx1"/>
                </a:solidFill>
              </a:rPr>
              <a:t>   </a:t>
            </a:r>
            <a:r>
              <a:rPr lang="tr-TR" sz="2400" dirty="0">
                <a:solidFill>
                  <a:schemeClr val="tx1"/>
                </a:solidFill>
              </a:rPr>
              <a:t>Genel Bilgiler</a:t>
            </a:r>
          </a:p>
        </p:txBody>
      </p:sp>
      <p:sp>
        <p:nvSpPr>
          <p:cNvPr id="4" name="Metin kutusu 3">
            <a:extLst>
              <a:ext uri="{FF2B5EF4-FFF2-40B4-BE49-F238E27FC236}">
                <a16:creationId xmlns:a16="http://schemas.microsoft.com/office/drawing/2014/main" id="{B5BEF0F0-6182-8B5F-033A-F77EEC0F5265}"/>
              </a:ext>
            </a:extLst>
          </p:cNvPr>
          <p:cNvSpPr txBox="1"/>
          <p:nvPr/>
        </p:nvSpPr>
        <p:spPr>
          <a:xfrm>
            <a:off x="204186" y="2539014"/>
            <a:ext cx="11987813" cy="2975043"/>
          </a:xfrm>
          <a:prstGeom prst="rect">
            <a:avLst/>
          </a:prstGeom>
          <a:noFill/>
        </p:spPr>
        <p:txBody>
          <a:bodyPr wrap="square">
            <a:spAutoFit/>
          </a:bodyPr>
          <a:lstStyle/>
          <a:p>
            <a:pPr marL="450215" algn="just">
              <a:lnSpc>
                <a:spcPct val="107000"/>
              </a:lnSpc>
              <a:spcAft>
                <a:spcPts val="800"/>
              </a:spcAft>
            </a:pPr>
            <a:r>
              <a:rPr lang="tr-TR" sz="2500" dirty="0">
                <a:effectLst/>
                <a:latin typeface="Calibri" panose="020F0502020204030204" pitchFamily="34" charset="0"/>
                <a:ea typeface="Calibri" panose="020F0502020204030204" pitchFamily="34" charset="0"/>
                <a:cs typeface="Times New Roman" panose="02020603050405020304" pitchFamily="18" charset="0"/>
              </a:rPr>
              <a:t>Ortalama 70 kg bir kişinin vücudunda yaklaşık 5 ila 6 litre kan bulunur. Hızla gelişen ve bir litre veya daha fazla kan kaybı, şok ve ölüme neden olabilir. </a:t>
            </a:r>
          </a:p>
          <a:p>
            <a:pPr marL="793115" indent="-342900" algn="just">
              <a:lnSpc>
                <a:spcPct val="107000"/>
              </a:lnSpc>
              <a:spcAft>
                <a:spcPts val="800"/>
              </a:spcAft>
              <a:buFont typeface="Arial" panose="020B0604020202020204" pitchFamily="34" charset="0"/>
              <a:buChar char="•"/>
            </a:pPr>
            <a:r>
              <a:rPr lang="tr-TR" sz="2500" dirty="0">
                <a:effectLst/>
                <a:latin typeface="Calibri" panose="020F0502020204030204" pitchFamily="34" charset="0"/>
                <a:ea typeface="Calibri" panose="020F0502020204030204" pitchFamily="34" charset="0"/>
                <a:cs typeface="Times New Roman" panose="02020603050405020304" pitchFamily="18" charset="0"/>
              </a:rPr>
              <a:t>Kanamanın ciddiyeti;  -kanamanın hızına, </a:t>
            </a:r>
          </a:p>
          <a:p>
            <a:pPr marL="450215" algn="just">
              <a:lnSpc>
                <a:spcPct val="107000"/>
              </a:lnSpc>
              <a:spcAft>
                <a:spcPts val="800"/>
              </a:spcAft>
            </a:pPr>
            <a:r>
              <a:rPr lang="tr-TR" sz="2500" dirty="0">
                <a:effectLst/>
                <a:latin typeface="Calibri" panose="020F0502020204030204" pitchFamily="34" charset="0"/>
                <a:ea typeface="Calibri" panose="020F0502020204030204" pitchFamily="34" charset="0"/>
                <a:cs typeface="Times New Roman" panose="02020603050405020304" pitchFamily="18" charset="0"/>
              </a:rPr>
              <a:t>                                             -vücutta kanın aktığı bölgeye, </a:t>
            </a:r>
          </a:p>
          <a:p>
            <a:pPr marL="450215" algn="just">
              <a:lnSpc>
                <a:spcPct val="107000"/>
              </a:lnSpc>
              <a:spcAft>
                <a:spcPts val="800"/>
              </a:spcAft>
            </a:pPr>
            <a:r>
              <a:rPr lang="tr-TR" sz="2500" dirty="0">
                <a:effectLst/>
                <a:latin typeface="Calibri" panose="020F0502020204030204" pitchFamily="34" charset="0"/>
                <a:ea typeface="Calibri" panose="020F0502020204030204" pitchFamily="34" charset="0"/>
                <a:cs typeface="Times New Roman" panose="02020603050405020304" pitchFamily="18" charset="0"/>
              </a:rPr>
              <a:t>                                             -kanama miktarına,</a:t>
            </a:r>
          </a:p>
          <a:p>
            <a:pPr marL="450215" algn="just">
              <a:lnSpc>
                <a:spcPct val="107000"/>
              </a:lnSpc>
              <a:spcAft>
                <a:spcPts val="800"/>
              </a:spcAft>
            </a:pPr>
            <a:r>
              <a:rPr lang="tr-TR" sz="2500" dirty="0">
                <a:latin typeface="Calibri" panose="020F0502020204030204" pitchFamily="34" charset="0"/>
                <a:ea typeface="Calibri" panose="020F0502020204030204" pitchFamily="34" charset="0"/>
                <a:cs typeface="Times New Roman" panose="02020603050405020304" pitchFamily="18" charset="0"/>
              </a:rPr>
              <a:t>                                             -</a:t>
            </a:r>
            <a:r>
              <a:rPr lang="tr-TR" sz="2500" dirty="0">
                <a:effectLst/>
                <a:latin typeface="Calibri" panose="020F0502020204030204" pitchFamily="34" charset="0"/>
                <a:ea typeface="Calibri" panose="020F0502020204030204" pitchFamily="34" charset="0"/>
                <a:cs typeface="Times New Roman" panose="02020603050405020304" pitchFamily="18" charset="0"/>
              </a:rPr>
              <a:t>kişinin fiziksel durumuna ve yaşına bağlıdır.</a:t>
            </a:r>
          </a:p>
        </p:txBody>
      </p:sp>
      <p:pic>
        <p:nvPicPr>
          <p:cNvPr id="5" name="Resim 4">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0916" y="287228"/>
            <a:ext cx="1106004" cy="716220"/>
          </a:xfrm>
          <a:prstGeom prst="rect">
            <a:avLst/>
          </a:prstGeom>
        </p:spPr>
      </p:pic>
    </p:spTree>
    <p:extLst>
      <p:ext uri="{BB962C8B-B14F-4D97-AF65-F5344CB8AC3E}">
        <p14:creationId xmlns:p14="http://schemas.microsoft.com/office/powerpoint/2010/main" val="2706841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6B403164-38B1-D8F4-739D-B948F97FAFBE}"/>
              </a:ext>
            </a:extLst>
          </p:cNvPr>
          <p:cNvSpPr txBox="1">
            <a:spLocks/>
          </p:cNvSpPr>
          <p:nvPr/>
        </p:nvSpPr>
        <p:spPr>
          <a:xfrm>
            <a:off x="0" y="0"/>
            <a:ext cx="12192000" cy="1420426"/>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p>
        </p:txBody>
      </p:sp>
      <p:sp>
        <p:nvSpPr>
          <p:cNvPr id="4" name="Metin Yer Tutucusu 3">
            <a:extLst>
              <a:ext uri="{FF2B5EF4-FFF2-40B4-BE49-F238E27FC236}">
                <a16:creationId xmlns:a16="http://schemas.microsoft.com/office/drawing/2014/main" id="{5B3C5B42-10F1-7A71-7FC5-2D4EDCDC8289}"/>
              </a:ext>
            </a:extLst>
          </p:cNvPr>
          <p:cNvSpPr>
            <a:spLocks noGrp="1"/>
          </p:cNvSpPr>
          <p:nvPr>
            <p:ph type="body" idx="1"/>
          </p:nvPr>
        </p:nvSpPr>
        <p:spPr>
          <a:xfrm>
            <a:off x="388227" y="2525231"/>
            <a:ext cx="10186865" cy="3662973"/>
          </a:xfrm>
        </p:spPr>
        <p:txBody>
          <a:bodyPr>
            <a:normAutofit/>
          </a:bodyPr>
          <a:lstStyle/>
          <a:p>
            <a:pPr marL="457200" indent="-457200">
              <a:buFont typeface="+mj-lt"/>
              <a:buAutoNum type="arabicPeriod"/>
            </a:pPr>
            <a:r>
              <a:rPr lang="tr-TR" sz="2500" b="1" dirty="0">
                <a:solidFill>
                  <a:schemeClr val="tx1"/>
                </a:solidFill>
              </a:rPr>
              <a:t>Dış Kanamalar;</a:t>
            </a:r>
          </a:p>
          <a:p>
            <a:pPr marL="800100" lvl="1" indent="-342900">
              <a:buFont typeface="Arial" panose="020B0604020202020204" pitchFamily="34" charset="0"/>
              <a:buChar char="•"/>
            </a:pPr>
            <a:r>
              <a:rPr lang="tr-TR" sz="2100" dirty="0">
                <a:solidFill>
                  <a:schemeClr val="tx1"/>
                </a:solidFill>
              </a:rPr>
              <a:t>Atar damar kanamaları</a:t>
            </a:r>
          </a:p>
          <a:p>
            <a:pPr marL="800100" lvl="1" indent="-342900">
              <a:buFont typeface="Arial" panose="020B0604020202020204" pitchFamily="34" charset="0"/>
              <a:buChar char="•"/>
            </a:pPr>
            <a:r>
              <a:rPr lang="tr-TR" sz="2100" dirty="0">
                <a:solidFill>
                  <a:schemeClr val="tx1"/>
                </a:solidFill>
              </a:rPr>
              <a:t>Toplar damar kanamaları</a:t>
            </a:r>
          </a:p>
          <a:p>
            <a:pPr marL="800100" lvl="1" indent="-342900">
              <a:buFont typeface="Arial" panose="020B0604020202020204" pitchFamily="34" charset="0"/>
              <a:buChar char="•"/>
            </a:pPr>
            <a:r>
              <a:rPr lang="tr-TR" sz="2100" dirty="0">
                <a:solidFill>
                  <a:schemeClr val="tx1"/>
                </a:solidFill>
              </a:rPr>
              <a:t>Kılcal damar kanamaları</a:t>
            </a:r>
          </a:p>
          <a:p>
            <a:pPr marL="914400" lvl="1" indent="-457200">
              <a:buFont typeface="+mj-lt"/>
              <a:buAutoNum type="arabicPeriod"/>
            </a:pPr>
            <a:endParaRPr lang="tr-TR" sz="2100" dirty="0">
              <a:solidFill>
                <a:schemeClr val="tx1"/>
              </a:solidFill>
            </a:endParaRPr>
          </a:p>
          <a:p>
            <a:r>
              <a:rPr lang="tr-TR" sz="2500" b="1" dirty="0">
                <a:solidFill>
                  <a:schemeClr val="tx1"/>
                </a:solidFill>
              </a:rPr>
              <a:t>2.   </a:t>
            </a:r>
            <a:r>
              <a:rPr lang="tr-TR" sz="2500" b="1">
                <a:solidFill>
                  <a:schemeClr val="tx1"/>
                </a:solidFill>
              </a:rPr>
              <a:t>İç Kanamalar;</a:t>
            </a:r>
            <a:endParaRPr lang="tr-TR" sz="2500" b="1" dirty="0">
              <a:solidFill>
                <a:schemeClr val="tx1"/>
              </a:solidFill>
            </a:endParaRPr>
          </a:p>
        </p:txBody>
      </p:sp>
      <p:pic>
        <p:nvPicPr>
          <p:cNvPr id="5" name="Resim 4"/>
          <p:cNvPicPr/>
          <p:nvPr/>
        </p:nvPicPr>
        <p:blipFill>
          <a:blip r:embed="rId2">
            <a:extLst>
              <a:ext uri="{28A0092B-C50C-407E-A947-70E740481C1C}">
                <a14:useLocalDpi xmlns:a14="http://schemas.microsoft.com/office/drawing/2010/main" val="0"/>
              </a:ext>
            </a:extLst>
          </a:blip>
          <a:srcRect/>
          <a:stretch>
            <a:fillRect/>
          </a:stretch>
        </p:blipFill>
        <p:spPr bwMode="auto">
          <a:xfrm>
            <a:off x="6196614" y="2067406"/>
            <a:ext cx="4378478" cy="3662973"/>
          </a:xfrm>
          <a:prstGeom prst="rect">
            <a:avLst/>
          </a:prstGeom>
          <a:noFill/>
          <a:ln>
            <a:noFill/>
          </a:ln>
        </p:spPr>
      </p:pic>
      <p:pic>
        <p:nvPicPr>
          <p:cNvPr id="6" name="Resim 5">
            <a:extLst>
              <a:ext uri="{FF2B5EF4-FFF2-40B4-BE49-F238E27FC236}">
                <a16:creationId xmlns:a16="http://schemas.microsoft.com/office/drawing/2014/main" id="{34D9FE66-9D6B-DA55-1565-EF62F22FF3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7650" y="369860"/>
            <a:ext cx="1106004" cy="716220"/>
          </a:xfrm>
          <a:prstGeom prst="rect">
            <a:avLst/>
          </a:prstGeom>
        </p:spPr>
      </p:pic>
      <p:sp>
        <p:nvSpPr>
          <p:cNvPr id="3" name="Dikdörtgen 2">
            <a:extLst>
              <a:ext uri="{FF2B5EF4-FFF2-40B4-BE49-F238E27FC236}">
                <a16:creationId xmlns:a16="http://schemas.microsoft.com/office/drawing/2014/main" id="{59FCFDEB-9F07-4CA2-BD6F-3564CE8BD7E5}"/>
              </a:ext>
            </a:extLst>
          </p:cNvPr>
          <p:cNvSpPr/>
          <p:nvPr/>
        </p:nvSpPr>
        <p:spPr>
          <a:xfrm>
            <a:off x="248576" y="282709"/>
            <a:ext cx="8683832" cy="1015663"/>
          </a:xfrm>
          <a:prstGeom prst="rect">
            <a:avLst/>
          </a:prstGeom>
        </p:spPr>
        <p:txBody>
          <a:bodyPr wrap="square">
            <a:spAutoFit/>
          </a:bodyPr>
          <a:lstStyle/>
          <a:p>
            <a:r>
              <a:rPr lang="tr-TR" sz="3600" dirty="0"/>
              <a:t>Kanamalar </a:t>
            </a:r>
          </a:p>
          <a:p>
            <a:r>
              <a:rPr lang="tr-TR" sz="2400" dirty="0"/>
              <a:t>Kanama Çeşitleri </a:t>
            </a:r>
            <a:endParaRPr lang="tr-TR" sz="1200" dirty="0"/>
          </a:p>
        </p:txBody>
      </p:sp>
    </p:spTree>
    <p:extLst>
      <p:ext uri="{BB962C8B-B14F-4D97-AF65-F5344CB8AC3E}">
        <p14:creationId xmlns:p14="http://schemas.microsoft.com/office/powerpoint/2010/main" val="1596679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FD5913A1-72EE-66BB-302C-371CF2B610A4}"/>
              </a:ext>
            </a:extLst>
          </p:cNvPr>
          <p:cNvSpPr txBox="1">
            <a:spLocks/>
          </p:cNvSpPr>
          <p:nvPr/>
        </p:nvSpPr>
        <p:spPr>
          <a:xfrm>
            <a:off x="0" y="1"/>
            <a:ext cx="12192000" cy="1278383"/>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4000" dirty="0">
                <a:solidFill>
                  <a:schemeClr val="tx1"/>
                </a:solidFill>
              </a:rPr>
              <a:t> </a:t>
            </a:r>
            <a:r>
              <a:rPr lang="tr-TR" sz="3600" dirty="0">
                <a:solidFill>
                  <a:schemeClr val="tx1"/>
                </a:solidFill>
              </a:rPr>
              <a:t> Kanamalar</a:t>
            </a:r>
          </a:p>
          <a:p>
            <a:r>
              <a:rPr lang="tr-TR" sz="3600" dirty="0">
                <a:solidFill>
                  <a:schemeClr val="tx1"/>
                </a:solidFill>
              </a:rPr>
              <a:t>  </a:t>
            </a:r>
            <a:r>
              <a:rPr lang="tr-TR" sz="2400" dirty="0">
                <a:solidFill>
                  <a:schemeClr val="tx1"/>
                </a:solidFill>
              </a:rPr>
              <a:t>Dış Kanamalar</a:t>
            </a:r>
            <a:endParaRPr lang="tr-TR" sz="3600" dirty="0">
              <a:solidFill>
                <a:schemeClr val="tx1"/>
              </a:solidFill>
            </a:endParaRPr>
          </a:p>
        </p:txBody>
      </p:sp>
      <p:sp>
        <p:nvSpPr>
          <p:cNvPr id="3" name="Dikdörtgen 2"/>
          <p:cNvSpPr/>
          <p:nvPr/>
        </p:nvSpPr>
        <p:spPr>
          <a:xfrm>
            <a:off x="0" y="2581090"/>
            <a:ext cx="11083637" cy="2255874"/>
          </a:xfrm>
          <a:prstGeom prst="rect">
            <a:avLst/>
          </a:prstGeom>
        </p:spPr>
        <p:txBody>
          <a:bodyPr wrap="square">
            <a:spAutoFit/>
          </a:bodyPr>
          <a:lstStyle/>
          <a:p>
            <a:pPr marL="450215">
              <a:lnSpc>
                <a:spcPct val="107000"/>
              </a:lnSpc>
              <a:spcAft>
                <a:spcPts val="800"/>
              </a:spcAft>
            </a:pPr>
            <a:r>
              <a:rPr lang="tr-TR" sz="2400" dirty="0">
                <a:latin typeface="Calibri" panose="020F0502020204030204" pitchFamily="34" charset="0"/>
                <a:ea typeface="Calibri" panose="020F0502020204030204" pitchFamily="34" charset="0"/>
                <a:cs typeface="Times New Roman" panose="02020603050405020304" pitchFamily="18" charset="0"/>
              </a:rPr>
              <a:t>Dış kanamalar deri bütünlüğünü bozan yaralanmalar sonucunda meydana gelirler.</a:t>
            </a:r>
          </a:p>
          <a:p>
            <a:pPr marL="79311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Kanamanın olduğu damar tipine göre; atar damar (</a:t>
            </a:r>
            <a:r>
              <a:rPr lang="tr-TR" sz="2400" dirty="0" err="1">
                <a:latin typeface="Calibri" panose="020F0502020204030204" pitchFamily="34" charset="0"/>
                <a:ea typeface="Calibri" panose="020F0502020204030204" pitchFamily="34" charset="0"/>
                <a:cs typeface="Times New Roman" panose="02020603050405020304" pitchFamily="18" charset="0"/>
              </a:rPr>
              <a:t>arteriyel</a:t>
            </a:r>
            <a:r>
              <a:rPr lang="tr-TR" sz="2400" dirty="0">
                <a:latin typeface="Calibri" panose="020F0502020204030204" pitchFamily="34" charset="0"/>
                <a:ea typeface="Calibri" panose="020F0502020204030204" pitchFamily="34" charset="0"/>
                <a:cs typeface="Times New Roman" panose="02020603050405020304" pitchFamily="18" charset="0"/>
              </a:rPr>
              <a:t>), toplar damar (</a:t>
            </a:r>
            <a:r>
              <a:rPr lang="tr-TR" sz="2400" dirty="0" err="1">
                <a:latin typeface="Calibri" panose="020F0502020204030204" pitchFamily="34" charset="0"/>
                <a:ea typeface="Calibri" panose="020F0502020204030204" pitchFamily="34" charset="0"/>
                <a:cs typeface="Times New Roman" panose="02020603050405020304" pitchFamily="18" charset="0"/>
              </a:rPr>
              <a:t>venöz</a:t>
            </a:r>
            <a:r>
              <a:rPr lang="tr-TR" sz="2400" dirty="0">
                <a:latin typeface="Calibri" panose="020F0502020204030204" pitchFamily="34" charset="0"/>
                <a:ea typeface="Calibri" panose="020F0502020204030204" pitchFamily="34" charset="0"/>
                <a:cs typeface="Times New Roman" panose="02020603050405020304" pitchFamily="18" charset="0"/>
              </a:rPr>
              <a:t>) ve kılcal damar (</a:t>
            </a:r>
            <a:r>
              <a:rPr lang="tr-TR" sz="2400" dirty="0" err="1">
                <a:latin typeface="Calibri" panose="020F0502020204030204" pitchFamily="34" charset="0"/>
                <a:ea typeface="Calibri" panose="020F0502020204030204" pitchFamily="34" charset="0"/>
                <a:cs typeface="Times New Roman" panose="02020603050405020304" pitchFamily="18" charset="0"/>
              </a:rPr>
              <a:t>kapiller</a:t>
            </a:r>
            <a:r>
              <a:rPr lang="tr-TR" sz="2400" dirty="0">
                <a:latin typeface="Calibri" panose="020F0502020204030204" pitchFamily="34" charset="0"/>
                <a:ea typeface="Calibri" panose="020F0502020204030204" pitchFamily="34" charset="0"/>
                <a:cs typeface="Times New Roman" panose="02020603050405020304" pitchFamily="18" charset="0"/>
              </a:rPr>
              <a:t>) olmak üzere üç şekilde karşımıza çıkabilir. </a:t>
            </a:r>
          </a:p>
          <a:p>
            <a:pPr marL="79311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Ancak birden fazla damar tipi yaralanmasına bağlı olarak aynı yaralıda dış kanamaların her üç tipinin de birlikte bulunabileceği unutulmamalıdır. </a:t>
            </a: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0635" y="281082"/>
            <a:ext cx="1106004" cy="716220"/>
          </a:xfrm>
          <a:prstGeom prst="rect">
            <a:avLst/>
          </a:prstGeom>
        </p:spPr>
      </p:pic>
    </p:spTree>
    <p:extLst>
      <p:ext uri="{BB962C8B-B14F-4D97-AF65-F5344CB8AC3E}">
        <p14:creationId xmlns:p14="http://schemas.microsoft.com/office/powerpoint/2010/main" val="49579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3">
            <a:extLst>
              <a:ext uri="{FF2B5EF4-FFF2-40B4-BE49-F238E27FC236}">
                <a16:creationId xmlns:a16="http://schemas.microsoft.com/office/drawing/2014/main" id="{231312C5-05AE-4784-563E-7935A874AB6A}"/>
              </a:ext>
            </a:extLst>
          </p:cNvPr>
          <p:cNvSpPr txBox="1">
            <a:spLocks noGrp="1"/>
          </p:cNvSpPr>
          <p:nvPr>
            <p:ph type="title"/>
          </p:nvPr>
        </p:nvSpPr>
        <p:spPr>
          <a:xfrm>
            <a:off x="0" y="1"/>
            <a:ext cx="12192000" cy="1277631"/>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tr-TR" sz="4000" dirty="0">
                <a:solidFill>
                  <a:schemeClr val="tx1"/>
                </a:solidFill>
              </a:rPr>
              <a:t>  </a:t>
            </a:r>
            <a:r>
              <a:rPr lang="tr-TR" sz="3600" dirty="0">
                <a:solidFill>
                  <a:schemeClr val="tx1"/>
                </a:solidFill>
              </a:rPr>
              <a:t>Atar Damar Kanamaları</a:t>
            </a:r>
            <a:endParaRPr lang="tr-TR" sz="4000" dirty="0">
              <a:solidFill>
                <a:schemeClr val="tx1"/>
              </a:solidFill>
            </a:endParaRPr>
          </a:p>
        </p:txBody>
      </p:sp>
      <p:sp>
        <p:nvSpPr>
          <p:cNvPr id="2" name="Dikdörtgen 1"/>
          <p:cNvSpPr/>
          <p:nvPr/>
        </p:nvSpPr>
        <p:spPr>
          <a:xfrm>
            <a:off x="536863" y="2164048"/>
            <a:ext cx="11118273" cy="3416320"/>
          </a:xfrm>
          <a:prstGeom prst="rect">
            <a:avLst/>
          </a:prstGeom>
        </p:spPr>
        <p:txBody>
          <a:bodyPr wrap="square">
            <a:spAutoFit/>
          </a:bodyPr>
          <a:lstStyle/>
          <a:p>
            <a:r>
              <a:rPr lang="tr-TR" sz="2400" dirty="0">
                <a:latin typeface="Calibri" panose="020F0502020204030204" pitchFamily="34" charset="0"/>
                <a:ea typeface="Calibri" panose="020F0502020204030204" pitchFamily="34" charset="0"/>
                <a:cs typeface="Times New Roman" panose="02020603050405020304" pitchFamily="18" charset="0"/>
              </a:rPr>
              <a:t>Atar damarlar kalp atımları sayesinde oksijen bakımından zengin kanı dokulara taşıyan damarlardır. </a:t>
            </a:r>
          </a:p>
          <a:p>
            <a:pPr marL="342900" indent="-342900">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Bir atar damar hasar görürse kanama </a:t>
            </a:r>
            <a:r>
              <a:rPr lang="tr-TR" sz="2400" b="1" dirty="0">
                <a:latin typeface="Calibri" panose="020F0502020204030204" pitchFamily="34" charset="0"/>
                <a:ea typeface="Calibri" panose="020F0502020204030204" pitchFamily="34" charset="0"/>
                <a:cs typeface="Times New Roman" panose="02020603050405020304" pitchFamily="18" charset="0"/>
              </a:rPr>
              <a:t>çok fazla </a:t>
            </a:r>
            <a:r>
              <a:rPr lang="tr-TR" sz="2400" dirty="0">
                <a:latin typeface="Calibri" panose="020F0502020204030204" pitchFamily="34" charset="0"/>
                <a:ea typeface="Calibri" panose="020F0502020204030204" pitchFamily="34" charset="0"/>
                <a:cs typeface="Times New Roman" panose="02020603050405020304" pitchFamily="18" charset="0"/>
              </a:rPr>
              <a:t>olabilir. </a:t>
            </a:r>
          </a:p>
          <a:p>
            <a:pPr marL="342900" indent="-342900">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Kanama kalp atımları ile uyumlu olarak </a:t>
            </a:r>
            <a:r>
              <a:rPr lang="tr-TR" sz="2400" b="1" dirty="0">
                <a:latin typeface="Calibri" panose="020F0502020204030204" pitchFamily="34" charset="0"/>
                <a:ea typeface="Calibri" panose="020F0502020204030204" pitchFamily="34" charset="0"/>
                <a:cs typeface="Times New Roman" panose="02020603050405020304" pitchFamily="18" charset="0"/>
              </a:rPr>
              <a:t>fışkırır tarzda akar ve açık renklidir.</a:t>
            </a:r>
          </a:p>
          <a:p>
            <a:pPr marL="342900" indent="-342900">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Bir </a:t>
            </a:r>
            <a:r>
              <a:rPr lang="tr-TR" sz="2400" b="1" dirty="0">
                <a:latin typeface="Calibri" panose="020F0502020204030204" pitchFamily="34" charset="0"/>
                <a:ea typeface="Calibri" panose="020F0502020204030204" pitchFamily="34" charset="0"/>
                <a:cs typeface="Times New Roman" panose="02020603050405020304" pitchFamily="18" charset="0"/>
              </a:rPr>
              <a:t>ana atar damar</a:t>
            </a:r>
            <a:r>
              <a:rPr lang="tr-TR" sz="2400" dirty="0">
                <a:latin typeface="Calibri" panose="020F0502020204030204" pitchFamily="34" charset="0"/>
                <a:ea typeface="Calibri" panose="020F0502020204030204" pitchFamily="34" charset="0"/>
                <a:cs typeface="Times New Roman" panose="02020603050405020304" pitchFamily="18" charset="0"/>
              </a:rPr>
              <a:t>ın kesilmesiyle kan </a:t>
            </a:r>
            <a:r>
              <a:rPr lang="tr-TR" sz="2400" b="1" dirty="0">
                <a:latin typeface="Calibri" panose="020F0502020204030204" pitchFamily="34" charset="0"/>
                <a:ea typeface="Calibri" panose="020F0502020204030204" pitchFamily="34" charset="0"/>
                <a:cs typeface="Times New Roman" panose="02020603050405020304" pitchFamily="18" charset="0"/>
              </a:rPr>
              <a:t>birkaç metre uzağa fışkırabilir.</a:t>
            </a:r>
          </a:p>
          <a:p>
            <a:pPr marL="342900" indent="-342900">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Atar damar kanamaları </a:t>
            </a:r>
            <a:r>
              <a:rPr lang="tr-TR" sz="2400" b="1" dirty="0">
                <a:latin typeface="Calibri" panose="020F0502020204030204" pitchFamily="34" charset="0"/>
                <a:ea typeface="Calibri" panose="020F0502020204030204" pitchFamily="34" charset="0"/>
                <a:cs typeface="Times New Roman" panose="02020603050405020304" pitchFamily="18" charset="0"/>
              </a:rPr>
              <a:t>en ciddi kanama </a:t>
            </a:r>
            <a:r>
              <a:rPr lang="tr-TR" sz="2400" dirty="0">
                <a:latin typeface="Calibri" panose="020F0502020204030204" pitchFamily="34" charset="0"/>
                <a:ea typeface="Calibri" panose="020F0502020204030204" pitchFamily="34" charset="0"/>
                <a:cs typeface="Times New Roman" panose="02020603050405020304" pitchFamily="18" charset="0"/>
              </a:rPr>
              <a:t>türüdür çünkü çok kısa sürede büyük miktarda kan kaybına neden olabilirler.</a:t>
            </a:r>
          </a:p>
          <a:p>
            <a:pPr marL="342900" indent="-342900">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Hatta atar damarın büyüklüğüne göre doğrudan bası dahi kanamayı durdurmak için yeterli olmayabilir. </a:t>
            </a:r>
            <a:endParaRPr lang="tr-TR" sz="2400" dirty="0"/>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9132" y="280706"/>
            <a:ext cx="1106004" cy="716220"/>
          </a:xfrm>
          <a:prstGeom prst="rect">
            <a:avLst/>
          </a:prstGeom>
        </p:spPr>
      </p:pic>
    </p:spTree>
    <p:extLst>
      <p:ext uri="{BB962C8B-B14F-4D97-AF65-F5344CB8AC3E}">
        <p14:creationId xmlns:p14="http://schemas.microsoft.com/office/powerpoint/2010/main" val="502093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932CAF44-2E8C-9183-E32C-05876281B55D}"/>
              </a:ext>
            </a:extLst>
          </p:cNvPr>
          <p:cNvSpPr txBox="1">
            <a:spLocks/>
          </p:cNvSpPr>
          <p:nvPr/>
        </p:nvSpPr>
        <p:spPr>
          <a:xfrm>
            <a:off x="0" y="0"/>
            <a:ext cx="12192000" cy="1313895"/>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solidFill>
                  <a:schemeClr val="tx1"/>
                </a:solidFill>
              </a:rPr>
              <a:t>  Toplar Damar Kanamaları</a:t>
            </a:r>
          </a:p>
        </p:txBody>
      </p:sp>
      <p:sp>
        <p:nvSpPr>
          <p:cNvPr id="3" name="Dikdörtgen 2"/>
          <p:cNvSpPr/>
          <p:nvPr/>
        </p:nvSpPr>
        <p:spPr>
          <a:xfrm>
            <a:off x="0" y="2277488"/>
            <a:ext cx="11360727" cy="1963294"/>
          </a:xfrm>
          <a:prstGeom prst="rect">
            <a:avLst/>
          </a:prstGeom>
        </p:spPr>
        <p:txBody>
          <a:bodyPr wrap="square">
            <a:spAutoFit/>
          </a:bodyPr>
          <a:lstStyle/>
          <a:p>
            <a:pPr marL="450215">
              <a:lnSpc>
                <a:spcPct val="107000"/>
              </a:lnSpc>
              <a:spcAft>
                <a:spcPts val="800"/>
              </a:spcAft>
            </a:pPr>
            <a:r>
              <a:rPr lang="tr-TR" sz="2400" dirty="0">
                <a:latin typeface="Calibri" panose="020F0502020204030204" pitchFamily="34" charset="0"/>
                <a:ea typeface="Calibri" panose="020F0502020204030204" pitchFamily="34" charset="0"/>
                <a:cs typeface="Times New Roman" panose="02020603050405020304" pitchFamily="18" charset="0"/>
              </a:rPr>
              <a:t>Dokulardaki kullanılmış kanı kalbe taşıyan damarlardır.</a:t>
            </a:r>
          </a:p>
          <a:p>
            <a:pPr marL="793115" indent="-342900">
              <a:lnSpc>
                <a:spcPct val="107000"/>
              </a:lnSpc>
              <a:spcAft>
                <a:spcPts val="800"/>
              </a:spcAft>
              <a:buFont typeface="Arial" panose="020B0604020202020204" pitchFamily="34" charset="0"/>
              <a:buChar char="•"/>
            </a:pPr>
            <a:r>
              <a:rPr lang="tr-TR" sz="2400" b="1" dirty="0">
                <a:latin typeface="Calibri" panose="020F0502020204030204" pitchFamily="34" charset="0"/>
                <a:ea typeface="Calibri" panose="020F0502020204030204" pitchFamily="34" charset="0"/>
                <a:cs typeface="Times New Roman" panose="02020603050405020304" pitchFamily="18" charset="0"/>
              </a:rPr>
              <a:t>Koyu renkli, yavaş ve tekdüze akarlar. </a:t>
            </a:r>
          </a:p>
          <a:p>
            <a:pPr marL="79311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Damarın büyüklüğüne göre kanama şiddeti farklılık gösterebilir. </a:t>
            </a:r>
          </a:p>
          <a:p>
            <a:pPr marL="79311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Atar damar kanamalarından daha kolay kontrol altına alınırlar.</a:t>
            </a: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325" y="298837"/>
            <a:ext cx="1106004" cy="716220"/>
          </a:xfrm>
          <a:prstGeom prst="rect">
            <a:avLst/>
          </a:prstGeom>
        </p:spPr>
      </p:pic>
    </p:spTree>
    <p:extLst>
      <p:ext uri="{BB962C8B-B14F-4D97-AF65-F5344CB8AC3E}">
        <p14:creationId xmlns:p14="http://schemas.microsoft.com/office/powerpoint/2010/main" val="2657198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3">
            <a:extLst>
              <a:ext uri="{FF2B5EF4-FFF2-40B4-BE49-F238E27FC236}">
                <a16:creationId xmlns:a16="http://schemas.microsoft.com/office/drawing/2014/main" id="{1EA81317-9081-B0E7-C6E5-5FEE7F2819BE}"/>
              </a:ext>
            </a:extLst>
          </p:cNvPr>
          <p:cNvSpPr txBox="1">
            <a:spLocks/>
          </p:cNvSpPr>
          <p:nvPr/>
        </p:nvSpPr>
        <p:spPr>
          <a:xfrm>
            <a:off x="0" y="1"/>
            <a:ext cx="12192000" cy="1296140"/>
          </a:xfrm>
          <a:prstGeom prst="rect">
            <a:avLst/>
          </a:prstGeom>
          <a:solidFill>
            <a:schemeClr val="accent1">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600" dirty="0">
                <a:solidFill>
                  <a:schemeClr val="tx1"/>
                </a:solidFill>
              </a:rPr>
              <a:t>  Kılcal Damar Kanamaları</a:t>
            </a:r>
          </a:p>
        </p:txBody>
      </p:sp>
      <p:sp>
        <p:nvSpPr>
          <p:cNvPr id="3" name="Dikdörtgen 2"/>
          <p:cNvSpPr/>
          <p:nvPr/>
        </p:nvSpPr>
        <p:spPr>
          <a:xfrm>
            <a:off x="172678" y="2235925"/>
            <a:ext cx="10501745" cy="1465529"/>
          </a:xfrm>
          <a:prstGeom prst="rect">
            <a:avLst/>
          </a:prstGeom>
        </p:spPr>
        <p:txBody>
          <a:bodyPr wrap="square">
            <a:spAutoFit/>
          </a:bodyPr>
          <a:lstStyle/>
          <a:p>
            <a:pPr marL="450215">
              <a:lnSpc>
                <a:spcPct val="107000"/>
              </a:lnSpc>
              <a:spcAft>
                <a:spcPts val="800"/>
              </a:spcAft>
            </a:pPr>
            <a:r>
              <a:rPr lang="tr-TR" sz="2400" dirty="0">
                <a:latin typeface="Calibri" panose="020F0502020204030204" pitchFamily="34" charset="0"/>
                <a:ea typeface="Calibri" panose="020F0502020204030204" pitchFamily="34" charset="0"/>
                <a:cs typeface="Times New Roman" panose="02020603050405020304" pitchFamily="18" charset="0"/>
              </a:rPr>
              <a:t>En yaygın kanama türü olan kılcal kanamalar </a:t>
            </a:r>
            <a:r>
              <a:rPr lang="tr-TR" sz="2400" b="1" dirty="0">
                <a:latin typeface="Calibri" panose="020F0502020204030204" pitchFamily="34" charset="0"/>
                <a:ea typeface="Calibri" panose="020F0502020204030204" pitchFamily="34" charset="0"/>
                <a:cs typeface="Times New Roman" panose="02020603050405020304" pitchFamily="18" charset="0"/>
              </a:rPr>
              <a:t>sızıntı şeklinde </a:t>
            </a:r>
            <a:r>
              <a:rPr lang="tr-TR" sz="2400" dirty="0">
                <a:latin typeface="Calibri" panose="020F0502020204030204" pitchFamily="34" charset="0"/>
                <a:ea typeface="Calibri" panose="020F0502020204030204" pitchFamily="34" charset="0"/>
                <a:cs typeface="Times New Roman" panose="02020603050405020304" pitchFamily="18" charset="0"/>
              </a:rPr>
              <a:t>olan kanamalardır. </a:t>
            </a:r>
          </a:p>
          <a:p>
            <a:pPr marL="79311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Genellikle ciddi değildir ve hızlıca kontrol edilebilirler. </a:t>
            </a:r>
          </a:p>
          <a:p>
            <a:pPr marL="793115" indent="-342900">
              <a:lnSpc>
                <a:spcPct val="107000"/>
              </a:lnSpc>
              <a:spcAft>
                <a:spcPts val="800"/>
              </a:spcAft>
              <a:buFont typeface="Arial" panose="020B0604020202020204" pitchFamily="34" charset="0"/>
              <a:buChar char="•"/>
            </a:pPr>
            <a:r>
              <a:rPr lang="tr-TR" sz="2400" dirty="0">
                <a:latin typeface="Calibri" panose="020F0502020204030204" pitchFamily="34" charset="0"/>
                <a:ea typeface="Calibri" panose="020F0502020204030204" pitchFamily="34" charset="0"/>
                <a:cs typeface="Times New Roman" panose="02020603050405020304" pitchFamily="18" charset="0"/>
              </a:rPr>
              <a:t>İlk başta kanama hızlı olabilir ancak kan kaybı genellikle hafiftir.</a:t>
            </a:r>
          </a:p>
        </p:txBody>
      </p:sp>
      <p:pic>
        <p:nvPicPr>
          <p:cNvPr id="4" name="Resim 3">
            <a:extLst>
              <a:ext uri="{FF2B5EF4-FFF2-40B4-BE49-F238E27FC236}">
                <a16:creationId xmlns:a16="http://schemas.microsoft.com/office/drawing/2014/main" id="{34D9FE66-9D6B-DA55-1565-EF62F22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4423" y="289961"/>
            <a:ext cx="1106004" cy="716220"/>
          </a:xfrm>
          <a:prstGeom prst="rect">
            <a:avLst/>
          </a:prstGeom>
        </p:spPr>
      </p:pic>
    </p:spTree>
    <p:extLst>
      <p:ext uri="{BB962C8B-B14F-4D97-AF65-F5344CB8AC3E}">
        <p14:creationId xmlns:p14="http://schemas.microsoft.com/office/powerpoint/2010/main" val="21539418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451</TotalTime>
  <Words>2438</Words>
  <Application>Microsoft Office PowerPoint</Application>
  <PresentationFormat>Geniş ekran</PresentationFormat>
  <Paragraphs>224</Paragraphs>
  <Slides>37</Slides>
  <Notes>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37</vt:i4>
      </vt:variant>
    </vt:vector>
  </HeadingPairs>
  <TitlesOfParts>
    <vt:vector size="43" baseType="lpstr">
      <vt:lpstr>Arial</vt:lpstr>
      <vt:lpstr>Calibri</vt:lpstr>
      <vt:lpstr>Calibri Light</vt:lpstr>
      <vt:lpstr>Symbol</vt:lpstr>
      <vt:lpstr>Times New Roman</vt:lpstr>
      <vt:lpstr>Office Teması</vt:lpstr>
      <vt:lpstr>KANAMALARDA İLK YARDIM</vt:lpstr>
      <vt:lpstr>  Amaç ve Öğrenim Hedefleri</vt:lpstr>
      <vt:lpstr>PowerPoint Sunusu</vt:lpstr>
      <vt:lpstr>PowerPoint Sunusu</vt:lpstr>
      <vt:lpstr>PowerPoint Sunusu</vt:lpstr>
      <vt:lpstr>PowerPoint Sunusu</vt:lpstr>
      <vt:lpstr>  Atar Damar Kanamaları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KANAMALARDA İLK YARDIM</dc:title>
  <dc:creator>SAMSUN ISM</dc:creator>
  <cp:lastModifiedBy>TUBA IŞIK</cp:lastModifiedBy>
  <cp:revision>206</cp:revision>
  <dcterms:created xsi:type="dcterms:W3CDTF">2025-03-01T09:24:19Z</dcterms:created>
  <dcterms:modified xsi:type="dcterms:W3CDTF">2025-04-22T07:30:40Z</dcterms:modified>
</cp:coreProperties>
</file>